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9" r:id="rId7"/>
    <p:sldId id="268" r:id="rId8"/>
    <p:sldId id="298" r:id="rId9"/>
    <p:sldId id="262" r:id="rId10"/>
    <p:sldId id="270" r:id="rId11"/>
    <p:sldId id="265" r:id="rId12"/>
    <p:sldId id="271" r:id="rId13"/>
    <p:sldId id="264" r:id="rId14"/>
    <p:sldId id="295" r:id="rId15"/>
    <p:sldId id="272" r:id="rId16"/>
    <p:sldId id="273" r:id="rId17"/>
    <p:sldId id="274" r:id="rId18"/>
    <p:sldId id="275" r:id="rId19"/>
    <p:sldId id="277" r:id="rId20"/>
    <p:sldId id="266" r:id="rId21"/>
    <p:sldId id="279" r:id="rId22"/>
    <p:sldId id="296" r:id="rId23"/>
    <p:sldId id="293" r:id="rId24"/>
    <p:sldId id="281" r:id="rId25"/>
    <p:sldId id="299" r:id="rId26"/>
    <p:sldId id="280" r:id="rId27"/>
    <p:sldId id="267" r:id="rId28"/>
    <p:sldId id="285" r:id="rId29"/>
    <p:sldId id="291" r:id="rId30"/>
    <p:sldId id="286" r:id="rId31"/>
    <p:sldId id="290" r:id="rId32"/>
    <p:sldId id="292" r:id="rId33"/>
    <p:sldId id="29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9D5882-7A02-4E0D-AF43-2BB489F00C82}" v="2076" dt="2018-08-14T13:17:01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3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28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4BABB-5DA4-4536-9981-338763577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7D6A2-92C9-44BE-9D24-23538A29B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C16E2-75B7-47A3-95FD-923262DFE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8429B-23F6-4757-8C71-F4FA5079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4712B-8732-42DF-8891-804DE08B8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24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A7DC-A5F5-40BD-89DF-7F37EF1A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E8649-1350-4AEB-A7D5-4238333A8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5EE5A-DCC1-4C30-83C2-5AB17A10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824E5-3CDE-4A15-9B39-C9FEF45AB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70F49-886B-4C21-99E0-C88E285ED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6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1126C6-03A2-4F8C-882A-6BDDFCFCB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309770-2B40-4854-A347-EC3C90764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7F576-4353-438F-96A3-AFFFEF11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25EBB-923D-4825-83F0-8D70424E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3DC7A-525B-4750-85C4-B1BF12C2F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43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57468-5520-45C0-A66A-C72BE5B2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5D992-2279-443B-97A6-42F13B1E0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452B5-E01A-4ECC-9D7B-CC19D52A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C2649-5925-48B6-AAD8-176F4021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35E8B-A489-4F06-8F23-9BA9CDF1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4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BD52-1898-4437-B101-A024D426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9D97C-B0DE-4960-A840-A186E02A3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3EDBA-E7FB-4D94-9500-862BFF90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59FAD-523A-4207-B2FC-389E285B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D4795-4A0D-4D41-B32A-0A3D4ABF1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555C-08F3-4C3F-B396-3EDA59464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218B8-018B-43CC-8378-D8D902B1A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07D4-6F8E-4731-BC71-958A946D8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CA43E-5AF4-46AD-A3F9-2EDD72DB0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C9ADE-4177-48E5-B40A-5CC2AE17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C8061-34F9-47F6-9045-B8D2AFC0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8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CD436-DAFD-4BCF-B22D-44BB334C6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6EF83-9397-473E-B5CC-9EF157696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2489CA-DFA6-417C-9ED9-99E949CCE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90B40-2745-402C-B68F-17B08A32C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CF5403-001F-4D8B-B74D-F88AD659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85316-3B24-4FC3-A8E0-4A6CA5F05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9EE2AE-01A1-45AF-A28A-6D0F0A2F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9EC7F-66DC-4601-B28A-BBFC6A9A8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4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76705-8861-435D-97C9-97152D17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4CAB68-02FF-411F-83EF-6D6CB5E9C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58822-4736-41F4-9DC8-33A18E20F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CF72D-F88B-400A-ADA7-98B51B49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5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7466C9-36E5-4E6B-A998-CC3FBDB3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E749B8-B363-417B-A72F-7A34F24F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07D38-8751-4250-B37C-CB5E037DF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86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C8A4A-AF75-429A-9584-296CB116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A3431-3183-4A55-AF25-8AB241D2D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73D4D-07BA-4B5A-B510-942EBA1CA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2D1CC-3B76-49A0-BE01-5ABE6BD32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74D59-0B73-4405-8F13-C59F75ED7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EED1F-B83B-4970-943A-F364BFB6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9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50E9-BEF6-4C7C-8DE7-80B58F6E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3EEA69-7682-4E00-90ED-EFB5617E2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0BA8A-598F-4D51-98F5-0DD7C1A5C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EE5D4-CF5B-467B-89DA-F45E44472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3536A-9EB3-42F6-A101-AE8934D9E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B9B69-A8F3-495C-8F34-AA8B5932F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0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E3B6DF-FF19-4BD5-B0C0-6EEE2906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E3882-3200-4EC6-9C90-42D90F963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89101-C79F-44C0-869E-7716BF2EE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BF434-72AD-4329-A1C0-06AEA78C6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2A242-F341-40A8-9AC7-65055A1B2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4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7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bicomp.org/" TargetMode="External"/><Relationship Id="rId2" Type="http://schemas.openxmlformats.org/officeDocument/2006/relationships/hyperlink" Target="https://www.ncbi.nlm.nih.gov/pmc/articles/PMC5539727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45/1029632.1029681" TargetMode="External"/><Relationship Id="rId5" Type="http://schemas.openxmlformats.org/officeDocument/2006/relationships/hyperlink" Target="https://mrl.nyu.edu/~jhan/ledtouch/index.html" TargetMode="External"/><Relationship Id="rId4" Type="http://schemas.openxmlformats.org/officeDocument/2006/relationships/hyperlink" Target="http://www.merl.com/publications/TR2003-3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D0F4-EAD8-4706-BA21-E837AD5C8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5894"/>
            <a:ext cx="9144000" cy="1162050"/>
          </a:xfrm>
        </p:spPr>
        <p:txBody>
          <a:bodyPr>
            <a:normAutofit fontScale="90000"/>
          </a:bodyPr>
          <a:lstStyle/>
          <a:p>
            <a:r>
              <a:rPr lang="en-US" sz="8000" b="1" dirty="0"/>
              <a:t>LEDs as Sensors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0D25A4-39FD-47A0-9EBB-60EAFB611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825" y="3790958"/>
            <a:ext cx="3433763" cy="1655762"/>
          </a:xfrm>
        </p:spPr>
        <p:txBody>
          <a:bodyPr>
            <a:normAutofit fontScale="32500" lnSpcReduction="20000"/>
          </a:bodyPr>
          <a:lstStyle/>
          <a:p>
            <a:r>
              <a:rPr lang="en-US" sz="9600" i="1" dirty="0"/>
              <a:t>Paul H. Dietz, PhD</a:t>
            </a:r>
          </a:p>
          <a:p>
            <a:r>
              <a:rPr lang="en-US" sz="8000" dirty="0" err="1"/>
              <a:t>Philantic</a:t>
            </a:r>
            <a:r>
              <a:rPr lang="en-US" sz="8000" dirty="0"/>
              <a:t>, LLC.</a:t>
            </a:r>
          </a:p>
          <a:p>
            <a:r>
              <a:rPr lang="en-US" sz="8000" dirty="0"/>
              <a:t>Redmond, WA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A5CDC7-A6A9-41E5-A363-14317B620B27}"/>
              </a:ext>
            </a:extLst>
          </p:cNvPr>
          <p:cNvSpPr txBox="1">
            <a:spLocks/>
          </p:cNvSpPr>
          <p:nvPr/>
        </p:nvSpPr>
        <p:spPr>
          <a:xfrm>
            <a:off x="6005286" y="3790958"/>
            <a:ext cx="4898571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i="1" dirty="0"/>
              <a:t>Ginger Alford, PhD</a:t>
            </a:r>
          </a:p>
          <a:p>
            <a:r>
              <a:rPr lang="en-US" sz="8000" dirty="0"/>
              <a:t>SMU Lyle School of Engineering</a:t>
            </a:r>
          </a:p>
          <a:p>
            <a:r>
              <a:rPr lang="en-US" sz="8000" dirty="0"/>
              <a:t>Dallas, TX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5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E9976-47C6-4FAB-8E42-8810D3982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 External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CF3DA-0276-4AD4-A9EF-CA694A55C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08787" cy="4351338"/>
          </a:xfrm>
        </p:spPr>
        <p:txBody>
          <a:bodyPr/>
          <a:lstStyle/>
          <a:p>
            <a:r>
              <a:rPr lang="en-US" dirty="0"/>
              <a:t>Provided LED with pre-soldered resistor on Anode (+) side</a:t>
            </a:r>
          </a:p>
          <a:p>
            <a:r>
              <a:rPr lang="en-US" dirty="0"/>
              <a:t>Connect resistor to 13 and other lead to GND</a:t>
            </a:r>
          </a:p>
          <a:p>
            <a:r>
              <a:rPr lang="en-US" dirty="0"/>
              <a:t>No need to change the code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24E855-1929-4FFC-832F-E257B56E2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7488" y="780108"/>
            <a:ext cx="4805361" cy="529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9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D69BF6FD-DCAD-4842-A5D4-0632110E6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0683" y="3306562"/>
            <a:ext cx="7070633" cy="3273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DD29A5-B540-4D94-A954-DC75E3B2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They Didn’t Tell You About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751F0-74E5-4CAB-8E12-C131EF0C6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LED are photodiodes</a:t>
            </a:r>
          </a:p>
          <a:p>
            <a:pPr lvl="1"/>
            <a:r>
              <a:rPr lang="en-US" dirty="0"/>
              <a:t>Notably Pointed out by Forrest Mims in the 1970’s</a:t>
            </a:r>
          </a:p>
          <a:p>
            <a:pPr lvl="1"/>
            <a:r>
              <a:rPr lang="en-US" dirty="0"/>
              <a:t>LEDs generate photo current when exposed to light</a:t>
            </a:r>
          </a:p>
          <a:p>
            <a:r>
              <a:rPr lang="en-US" dirty="0"/>
              <a:t>A reverse biased LED has capacitance</a:t>
            </a:r>
          </a:p>
        </p:txBody>
      </p:sp>
    </p:spTree>
    <p:extLst>
      <p:ext uri="{BB962C8B-B14F-4D97-AF65-F5344CB8AC3E}">
        <p14:creationId xmlns:p14="http://schemas.microsoft.com/office/powerpoint/2010/main" val="1956953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ylinder 11">
            <a:extLst>
              <a:ext uri="{FF2B5EF4-FFF2-40B4-BE49-F238E27FC236}">
                <a16:creationId xmlns:a16="http://schemas.microsoft.com/office/drawing/2014/main" id="{80BA260A-B1A9-4BA7-868F-4DD57058C615}"/>
              </a:ext>
            </a:extLst>
          </p:cNvPr>
          <p:cNvSpPr/>
          <p:nvPr/>
        </p:nvSpPr>
        <p:spPr>
          <a:xfrm>
            <a:off x="9227164" y="3890962"/>
            <a:ext cx="2000250" cy="170021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6F69C-2A03-4285-95C1-2D8F05E9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Capacitors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ABC16-7C69-41E2-B39C-1D5A2827B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97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capacitor is a device which stores charge</a:t>
            </a:r>
          </a:p>
          <a:p>
            <a:pPr lvl="1"/>
            <a:r>
              <a:rPr lang="en-US" dirty="0"/>
              <a:t>Current flowing into a capacitor increases the voltage across it</a:t>
            </a:r>
          </a:p>
          <a:p>
            <a:pPr lvl="1"/>
            <a:r>
              <a:rPr lang="en-US" dirty="0"/>
              <a:t>Charge flowing out of a capacitor decrease the voltage across it</a:t>
            </a:r>
          </a:p>
          <a:p>
            <a:endParaRPr lang="en-US" dirty="0"/>
          </a:p>
          <a:p>
            <a:r>
              <a:rPr lang="en-US" dirty="0"/>
              <a:t>For a reverse biased LED, the photocurrent removes charge from (discharges) the junction capacitance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B346CD-729E-4773-A6A1-81C80E4AA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250" y="1039927"/>
            <a:ext cx="1746647" cy="3122497"/>
          </a:xfrm>
          <a:prstGeom prst="rect">
            <a:avLst/>
          </a:prstGeom>
        </p:spPr>
      </p:pic>
      <p:sp>
        <p:nvSpPr>
          <p:cNvPr id="13" name="Cylinder 12">
            <a:extLst>
              <a:ext uri="{FF2B5EF4-FFF2-40B4-BE49-F238E27FC236}">
                <a16:creationId xmlns:a16="http://schemas.microsoft.com/office/drawing/2014/main" id="{058EFCA9-976D-4236-9083-12A1F61DDD0E}"/>
              </a:ext>
            </a:extLst>
          </p:cNvPr>
          <p:cNvSpPr/>
          <p:nvPr/>
        </p:nvSpPr>
        <p:spPr>
          <a:xfrm>
            <a:off x="9236689" y="2890838"/>
            <a:ext cx="2000250" cy="2700338"/>
          </a:xfrm>
          <a:prstGeom prst="ca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14A2B0-D525-4120-89A7-672A255351EE}"/>
              </a:ext>
            </a:extLst>
          </p:cNvPr>
          <p:cNvCxnSpPr/>
          <p:nvPr/>
        </p:nvCxnSpPr>
        <p:spPr>
          <a:xfrm>
            <a:off x="8443734" y="4105275"/>
            <a:ext cx="67151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C772B4-B92E-4FD7-87C5-3781C2BBE03B}"/>
              </a:ext>
            </a:extLst>
          </p:cNvPr>
          <p:cNvCxnSpPr/>
          <p:nvPr/>
        </p:nvCxnSpPr>
        <p:spPr>
          <a:xfrm>
            <a:off x="8443734" y="5405438"/>
            <a:ext cx="67151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7AB690-49BD-4EEA-B9A8-12BE8DA1B14F}"/>
              </a:ext>
            </a:extLst>
          </p:cNvPr>
          <p:cNvCxnSpPr>
            <a:cxnSpLocks/>
          </p:cNvCxnSpPr>
          <p:nvPr/>
        </p:nvCxnSpPr>
        <p:spPr>
          <a:xfrm>
            <a:off x="8779490" y="4119562"/>
            <a:ext cx="0" cy="12763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9486B3A-012E-467E-BD15-76BB4D288E1F}"/>
              </a:ext>
            </a:extLst>
          </p:cNvPr>
          <p:cNvSpPr txBox="1"/>
          <p:nvPr/>
        </p:nvSpPr>
        <p:spPr>
          <a:xfrm>
            <a:off x="7588864" y="3186113"/>
            <a:ext cx="89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B498D2-E084-4367-9248-84613EF511CA}"/>
              </a:ext>
            </a:extLst>
          </p:cNvPr>
          <p:cNvSpPr txBox="1"/>
          <p:nvPr/>
        </p:nvSpPr>
        <p:spPr>
          <a:xfrm>
            <a:off x="7665065" y="4533899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Voltage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A83A16-875D-4B61-8A60-5B21D0FEFEBB}"/>
              </a:ext>
            </a:extLst>
          </p:cNvPr>
          <p:cNvCxnSpPr>
            <a:cxnSpLocks/>
          </p:cNvCxnSpPr>
          <p:nvPr/>
        </p:nvCxnSpPr>
        <p:spPr>
          <a:xfrm>
            <a:off x="8755677" y="3000374"/>
            <a:ext cx="0" cy="66198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A08F562-D000-463E-9548-62AC4DEF3D33}"/>
              </a:ext>
            </a:extLst>
          </p:cNvPr>
          <p:cNvGrpSpPr/>
          <p:nvPr/>
        </p:nvGrpSpPr>
        <p:grpSpPr>
          <a:xfrm>
            <a:off x="6807994" y="2581277"/>
            <a:ext cx="671512" cy="2816321"/>
            <a:chOff x="6527007" y="2124076"/>
            <a:chExt cx="671512" cy="281632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C02DA8-424D-4801-A7F9-2BCD49FA50F8}"/>
                </a:ext>
              </a:extLst>
            </p:cNvPr>
            <p:cNvCxnSpPr/>
            <p:nvPr/>
          </p:nvCxnSpPr>
          <p:spPr>
            <a:xfrm>
              <a:off x="6527007" y="4329113"/>
              <a:ext cx="67151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A137014-22F9-4097-8ABD-A9B42B47F89F}"/>
                </a:ext>
              </a:extLst>
            </p:cNvPr>
            <p:cNvCxnSpPr/>
            <p:nvPr/>
          </p:nvCxnSpPr>
          <p:spPr>
            <a:xfrm>
              <a:off x="6527007" y="4224339"/>
              <a:ext cx="67151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FB93924-A2AD-4ABB-A347-A1FDF3B83B89}"/>
                </a:ext>
              </a:extLst>
            </p:cNvPr>
            <p:cNvCxnSpPr>
              <a:cxnSpLocks/>
            </p:cNvCxnSpPr>
            <p:nvPr/>
          </p:nvCxnSpPr>
          <p:spPr>
            <a:xfrm>
              <a:off x="6862763" y="4319588"/>
              <a:ext cx="0" cy="52863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1D571BD-53FF-49F6-ADD8-11134CEF2457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6843714" y="3233737"/>
              <a:ext cx="0" cy="97155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2C55501-96B8-43E3-BC57-EFD391D7968F}"/>
                </a:ext>
              </a:extLst>
            </p:cNvPr>
            <p:cNvGrpSpPr/>
            <p:nvPr/>
          </p:nvGrpSpPr>
          <p:grpSpPr>
            <a:xfrm>
              <a:off x="6543676" y="2633662"/>
              <a:ext cx="600075" cy="600075"/>
              <a:chOff x="6534150" y="2633662"/>
              <a:chExt cx="600075" cy="60007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51A85C6-B88D-4CA4-B591-B0434E4FA497}"/>
                  </a:ext>
                </a:extLst>
              </p:cNvPr>
              <p:cNvSpPr/>
              <p:nvPr/>
            </p:nvSpPr>
            <p:spPr>
              <a:xfrm>
                <a:off x="6534150" y="2633662"/>
                <a:ext cx="600075" cy="60007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A370E6-CB72-4321-91AB-DB2243746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4187" y="2812256"/>
                <a:ext cx="0" cy="302419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7961476-602A-49D9-B1D5-9B2A9DDFFA34}"/>
                </a:ext>
              </a:extLst>
            </p:cNvPr>
            <p:cNvCxnSpPr>
              <a:cxnSpLocks/>
            </p:cNvCxnSpPr>
            <p:nvPr/>
          </p:nvCxnSpPr>
          <p:spPr>
            <a:xfrm>
              <a:off x="6848476" y="2124076"/>
              <a:ext cx="1" cy="5191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E567BCC-6A7B-412F-8590-DFDAF47C6730}"/>
                </a:ext>
              </a:extLst>
            </p:cNvPr>
            <p:cNvCxnSpPr>
              <a:cxnSpLocks/>
            </p:cNvCxnSpPr>
            <p:nvPr/>
          </p:nvCxnSpPr>
          <p:spPr>
            <a:xfrm>
              <a:off x="6673454" y="4843463"/>
              <a:ext cx="37861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E9BF618-9E06-4757-AFCA-A224CB2E413A}"/>
                </a:ext>
              </a:extLst>
            </p:cNvPr>
            <p:cNvCxnSpPr>
              <a:cxnSpLocks/>
            </p:cNvCxnSpPr>
            <p:nvPr/>
          </p:nvCxnSpPr>
          <p:spPr>
            <a:xfrm>
              <a:off x="6820110" y="4940397"/>
              <a:ext cx="10529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1AE07FD-26F7-4F17-881F-DA190B054890}"/>
                </a:ext>
              </a:extLst>
            </p:cNvPr>
            <p:cNvCxnSpPr>
              <a:cxnSpLocks/>
            </p:cNvCxnSpPr>
            <p:nvPr/>
          </p:nvCxnSpPr>
          <p:spPr>
            <a:xfrm>
              <a:off x="6659167" y="2133601"/>
              <a:ext cx="37861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29C6498-479C-47F2-918D-53DE06059D74}"/>
                </a:ext>
              </a:extLst>
            </p:cNvPr>
            <p:cNvCxnSpPr>
              <a:cxnSpLocks/>
            </p:cNvCxnSpPr>
            <p:nvPr/>
          </p:nvCxnSpPr>
          <p:spPr>
            <a:xfrm>
              <a:off x="6752036" y="4891088"/>
              <a:ext cx="22145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8BFE0DA-B729-4C2C-9206-AAB33D5D637C}"/>
              </a:ext>
            </a:extLst>
          </p:cNvPr>
          <p:cNvSpPr txBox="1"/>
          <p:nvPr/>
        </p:nvSpPr>
        <p:spPr>
          <a:xfrm>
            <a:off x="7422178" y="42957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D67122-B564-40D8-A562-40A308C8A8AE}"/>
              </a:ext>
            </a:extLst>
          </p:cNvPr>
          <p:cNvSpPr txBox="1"/>
          <p:nvPr/>
        </p:nvSpPr>
        <p:spPr>
          <a:xfrm>
            <a:off x="7465041" y="4762499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920287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64AAE-85C8-4911-906C-E4136702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They Didn’t Tell You About Input Pins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AB3677-75F8-4503-A150-FC91427E16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435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When used as an input:</a:t>
                </a:r>
              </a:p>
              <a:p>
                <a:pPr lvl="1"/>
                <a:r>
                  <a:rPr lang="en-US" dirty="0"/>
                  <a:t>Exceptionally low leakage current</a:t>
                </a:r>
              </a:p>
              <a:p>
                <a:pPr lvl="2"/>
                <a:r>
                  <a:rPr lang="en-US" dirty="0"/>
                  <a:t>UNO processor (ATMEGA348P) specifies &lt;1uA leakage</a:t>
                </a:r>
              </a:p>
              <a:p>
                <a:pPr lvl="2"/>
                <a:r>
                  <a:rPr lang="en-US" dirty="0"/>
                  <a:t>Actual leakage is </a:t>
                </a:r>
                <a:r>
                  <a:rPr lang="en-US" b="1" i="1" dirty="0"/>
                  <a:t>much</a:t>
                </a:r>
                <a:r>
                  <a:rPr lang="en-US" dirty="0"/>
                  <a:t> less than 1uA</a:t>
                </a:r>
              </a:p>
              <a:p>
                <a:pPr lvl="2"/>
                <a:r>
                  <a:rPr lang="en-US" dirty="0"/>
                  <a:t>Close to ideal model</a:t>
                </a:r>
              </a:p>
              <a:p>
                <a:r>
                  <a:rPr lang="en-US" dirty="0"/>
                  <a:t>Logic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Varies with supply, temp, device</a:t>
                </a:r>
              </a:p>
              <a:p>
                <a:pPr lvl="2"/>
                <a:r>
                  <a:rPr lang="en-US" dirty="0"/>
                  <a:t>Stable in the short term</a:t>
                </a:r>
              </a:p>
              <a:p>
                <a:pPr lvl="1"/>
                <a:r>
                  <a:rPr lang="en-US" dirty="0"/>
                  <a:t>Usually less than half supply</a:t>
                </a:r>
              </a:p>
              <a:p>
                <a:pPr lvl="1"/>
                <a:r>
                  <a:rPr lang="en-US" dirty="0"/>
                  <a:t>ATMEGA348 specifies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1.5-3V on a 5V supply</a:t>
                </a:r>
              </a:p>
              <a:p>
                <a:r>
                  <a:rPr lang="en-US" dirty="0"/>
                  <a:t>Works like a comparator to some unknown, slowly changing voltage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AB3677-75F8-4503-A150-FC91427E16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43500" cy="4351338"/>
              </a:xfrm>
              <a:blipFill>
                <a:blip r:embed="rId2"/>
                <a:stretch>
                  <a:fillRect l="-1898" t="-3501" r="-2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56B2874-4795-4AB8-A6CF-FDBE8D5FAE1C}"/>
              </a:ext>
            </a:extLst>
          </p:cNvPr>
          <p:cNvGrpSpPr/>
          <p:nvPr/>
        </p:nvGrpSpPr>
        <p:grpSpPr>
          <a:xfrm>
            <a:off x="7701742" y="1793584"/>
            <a:ext cx="2975065" cy="3632934"/>
            <a:chOff x="8844742" y="2516792"/>
            <a:chExt cx="2975065" cy="363293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57E5589-5318-4D5F-8AF0-60DAA728B758}"/>
                </a:ext>
              </a:extLst>
            </p:cNvPr>
            <p:cNvCxnSpPr>
              <a:cxnSpLocks/>
            </p:cNvCxnSpPr>
            <p:nvPr/>
          </p:nvCxnSpPr>
          <p:spPr>
            <a:xfrm>
              <a:off x="9763988" y="2516792"/>
              <a:ext cx="0" cy="3632934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798ECCE-0FE4-4F9F-A50E-AE0E3AA56DCB}"/>
                </a:ext>
              </a:extLst>
            </p:cNvPr>
            <p:cNvCxnSpPr>
              <a:cxnSpLocks/>
            </p:cNvCxnSpPr>
            <p:nvPr/>
          </p:nvCxnSpPr>
          <p:spPr>
            <a:xfrm>
              <a:off x="8844742" y="4337551"/>
              <a:ext cx="2751617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5D044C5-EE26-4F6D-9CB7-CE3865F83103}"/>
                </a:ext>
              </a:extLst>
            </p:cNvPr>
            <p:cNvCxnSpPr/>
            <p:nvPr/>
          </p:nvCxnSpPr>
          <p:spPr>
            <a:xfrm>
              <a:off x="10415952" y="2787228"/>
              <a:ext cx="0" cy="1566949"/>
            </a:xfrm>
            <a:prstGeom prst="line">
              <a:avLst/>
            </a:pr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6CA1D72-318E-4483-8D9D-A4DA7E54E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9925" y="4337551"/>
              <a:ext cx="631766" cy="0"/>
            </a:xfrm>
            <a:prstGeom prst="line">
              <a:avLst/>
            </a:pr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04EED5-D497-475D-B546-3A74E2256A8B}"/>
                </a:ext>
              </a:extLst>
            </p:cNvPr>
            <p:cNvSpPr txBox="1"/>
            <p:nvPr/>
          </p:nvSpPr>
          <p:spPr>
            <a:xfrm>
              <a:off x="10810806" y="2799697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3A63D3-8AAB-402A-867B-6316C11DBA47}"/>
                </a:ext>
              </a:extLst>
            </p:cNvPr>
            <p:cNvSpPr txBox="1"/>
            <p:nvPr/>
          </p:nvSpPr>
          <p:spPr>
            <a:xfrm>
              <a:off x="11328967" y="443176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33DD384-6E07-4501-9C4B-93B81E430FBA}"/>
                    </a:ext>
                  </a:extLst>
                </p:cNvPr>
                <p:cNvSpPr txBox="1"/>
                <p:nvPr/>
              </p:nvSpPr>
              <p:spPr>
                <a:xfrm>
                  <a:off x="10220084" y="4416782"/>
                  <a:ext cx="4782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33DD384-6E07-4501-9C4B-93B81E430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0084" y="4416782"/>
                  <a:ext cx="47820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F1AF15-C3E7-4152-8D42-E4F54B1C6C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5847" y="2798311"/>
              <a:ext cx="1123709" cy="0"/>
            </a:xfrm>
            <a:prstGeom prst="line">
              <a:avLst/>
            </a:pr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476642-C729-4CBA-91EE-03ADCA234C59}"/>
                </a:ext>
              </a:extLst>
            </p:cNvPr>
            <p:cNvSpPr txBox="1"/>
            <p:nvPr/>
          </p:nvSpPr>
          <p:spPr>
            <a:xfrm>
              <a:off x="9770331" y="3999500"/>
              <a:ext cx="568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905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57D1-6017-472D-A642-11516293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Section: Sense and Emit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92384-B985-4356-8AF2-226FA0DE1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767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Goal: Sense and emit light using capacitance of LED</a:t>
            </a:r>
          </a:p>
          <a:p>
            <a:pPr lvl="1"/>
            <a:r>
              <a:rPr lang="en-US" dirty="0"/>
              <a:t>Make it look simultaneous by switching back and forth quickly</a:t>
            </a:r>
          </a:p>
          <a:p>
            <a:pPr lvl="2"/>
            <a:r>
              <a:rPr lang="en-US" dirty="0"/>
              <a:t>Flicker fusion is around 50Hz</a:t>
            </a:r>
          </a:p>
          <a:p>
            <a:r>
              <a:rPr lang="en-US" dirty="0"/>
              <a:t>Circuit: Reverse bias the LED using digital pins 3 and 4 </a:t>
            </a:r>
          </a:p>
          <a:p>
            <a:r>
              <a:rPr lang="en-US" dirty="0"/>
              <a:t>Software: three programs:</a:t>
            </a:r>
          </a:p>
          <a:p>
            <a:pPr lvl="1"/>
            <a:r>
              <a:rPr lang="en-US" dirty="0"/>
              <a:t>_02_GraphLight.ino</a:t>
            </a:r>
          </a:p>
          <a:p>
            <a:pPr lvl="1"/>
            <a:r>
              <a:rPr lang="en-US" dirty="0"/>
              <a:t>_03_SenseAndLight .</a:t>
            </a:r>
            <a:r>
              <a:rPr lang="en-US" dirty="0" err="1"/>
              <a:t>ino</a:t>
            </a:r>
            <a:endParaRPr lang="en-US" dirty="0"/>
          </a:p>
          <a:p>
            <a:pPr lvl="1"/>
            <a:r>
              <a:rPr lang="en-US" dirty="0"/>
              <a:t>_04_AutoLight.ino</a:t>
            </a:r>
          </a:p>
          <a:p>
            <a:endParaRPr lang="en-US" dirty="0"/>
          </a:p>
          <a:p>
            <a:r>
              <a:rPr lang="en-US" dirty="0"/>
              <a:t>Experiment: Use flashlight to increase light on LED.  Observe variations in time to discharge capacitance.</a:t>
            </a:r>
          </a:p>
        </p:txBody>
      </p:sp>
    </p:spTree>
    <p:extLst>
      <p:ext uri="{BB962C8B-B14F-4D97-AF65-F5344CB8AC3E}">
        <p14:creationId xmlns:p14="http://schemas.microsoft.com/office/powerpoint/2010/main" val="67743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2F80A-75E0-4972-ABE2-61D37B3AE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UNO to Measure Light with an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B008C-B921-4E0B-9073-0542F13D0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8256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Connect LED-resistor across I/O pins 3 and 4 as shown</a:t>
            </a:r>
          </a:p>
          <a:p>
            <a:r>
              <a:rPr lang="en-US" dirty="0"/>
              <a:t>Reverse bias the LED</a:t>
            </a:r>
          </a:p>
          <a:p>
            <a:pPr lvl="1"/>
            <a:r>
              <a:rPr lang="en-US" dirty="0"/>
              <a:t>This charges the junction capacitance</a:t>
            </a:r>
          </a:p>
          <a:p>
            <a:r>
              <a:rPr lang="en-US" dirty="0"/>
              <a:t>Change one of the pins to an input</a:t>
            </a:r>
          </a:p>
          <a:p>
            <a:r>
              <a:rPr lang="en-US" dirty="0"/>
              <a:t>Let the photocurrent discharge the capacitance</a:t>
            </a:r>
          </a:p>
          <a:p>
            <a:pPr lvl="1"/>
            <a:r>
              <a:rPr lang="en-US" dirty="0"/>
              <a:t>Rate depends on light level</a:t>
            </a:r>
          </a:p>
          <a:p>
            <a:r>
              <a:rPr lang="en-US" dirty="0"/>
              <a:t>See how long it takes before input switches logic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CC7C72F-B594-45A4-B98E-124FA8AA6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6562" y="1562099"/>
            <a:ext cx="4467226" cy="47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51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2A8D-D06F-4428-A408-9CB46ED5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Bias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A6E302A-BA04-42D1-85DB-F3A300CF3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8671" y="1909305"/>
            <a:ext cx="9560088" cy="407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00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205E-1A5C-49D1-A735-6D5B140FF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Photocurrent Discharge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D94E32-6E4A-410E-8217-F8FE5A7C372A}"/>
              </a:ext>
            </a:extLst>
          </p:cNvPr>
          <p:cNvGrpSpPr/>
          <p:nvPr/>
        </p:nvGrpSpPr>
        <p:grpSpPr>
          <a:xfrm>
            <a:off x="6895131" y="2495997"/>
            <a:ext cx="4736283" cy="2564342"/>
            <a:chOff x="7136629" y="2413024"/>
            <a:chExt cx="4736283" cy="256434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862A7E-6C14-4051-8950-F6E29210BE1F}"/>
                </a:ext>
              </a:extLst>
            </p:cNvPr>
            <p:cNvGrpSpPr/>
            <p:nvPr/>
          </p:nvGrpSpPr>
          <p:grpSpPr>
            <a:xfrm>
              <a:off x="7136629" y="2413024"/>
              <a:ext cx="2870414" cy="2307692"/>
              <a:chOff x="8977461" y="2404025"/>
              <a:chExt cx="2870414" cy="230769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4A742B4B-D382-4747-94F7-AE16E9768C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63988" y="2439787"/>
                <a:ext cx="0" cy="189633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AAC975C-DD15-47D3-8839-D4D8603934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3298" y="4337551"/>
                <a:ext cx="1833061" cy="0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5D1F0CB-AB00-40B2-AED8-EE762C06C2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83509" y="3281888"/>
                <a:ext cx="1640406" cy="1055695"/>
              </a:xfrm>
              <a:prstGeom prst="line">
                <a:avLst/>
              </a:prstGeom>
              <a:ln w="5715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3ED5C7-0444-4C63-870C-B8FF9BFE89BC}"/>
                  </a:ext>
                </a:extLst>
              </p:cNvPr>
              <p:cNvSpPr txBox="1"/>
              <p:nvPr/>
            </p:nvSpPr>
            <p:spPr>
              <a:xfrm>
                <a:off x="8977461" y="2404025"/>
                <a:ext cx="7692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Input</a:t>
                </a:r>
              </a:p>
              <a:p>
                <a:r>
                  <a:rPr lang="en-US" dirty="0"/>
                  <a:t>(volts)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E7A455-B273-40A2-A0E4-F5924A5B4B4D}"/>
                  </a:ext>
                </a:extLst>
              </p:cNvPr>
              <p:cNvSpPr txBox="1"/>
              <p:nvPr/>
            </p:nvSpPr>
            <p:spPr>
              <a:xfrm>
                <a:off x="11198338" y="4342385"/>
                <a:ext cx="649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3B28FFD-2F4D-471B-BD1F-49CB2EBCFE93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149" y="3499352"/>
                    <a:ext cx="4782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3B28FFD-2F4D-471B-BD1F-49CB2EBCFE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149" y="3499352"/>
                    <a:ext cx="47820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597138-DB02-4EA5-A87D-A2B539425482}"/>
                </a:ext>
              </a:extLst>
            </p:cNvPr>
            <p:cNvCxnSpPr>
              <a:cxnSpLocks/>
            </p:cNvCxnSpPr>
            <p:nvPr/>
          </p:nvCxnSpPr>
          <p:spPr>
            <a:xfrm>
              <a:off x="7751774" y="3683903"/>
              <a:ext cx="1962866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17FF48C-C9DF-4795-935F-0C0B28A1F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2953" y="2481891"/>
              <a:ext cx="0" cy="209354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AFE7966-65C8-4E52-843F-3048D36B2C0D}"/>
                    </a:ext>
                  </a:extLst>
                </p:cNvPr>
                <p:cNvSpPr txBox="1"/>
                <p:nvPr/>
              </p:nvSpPr>
              <p:spPr>
                <a:xfrm>
                  <a:off x="8754938" y="4585464"/>
                  <a:ext cx="1213217" cy="3919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𝐷𝑖𝑠𝑐h𝑎𝑟𝑔𝑒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AFE7966-65C8-4E52-843F-3048D36B2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4938" y="4585464"/>
                  <a:ext cx="121321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10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A60608-2308-43E7-9CF7-F607418A3E86}"/>
                </a:ext>
              </a:extLst>
            </p:cNvPr>
            <p:cNvSpPr txBox="1"/>
            <p:nvPr/>
          </p:nvSpPr>
          <p:spPr>
            <a:xfrm>
              <a:off x="9838060" y="2833194"/>
              <a:ext cx="203485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Slope depends</a:t>
              </a:r>
            </a:p>
            <a:p>
              <a:r>
                <a:rPr lang="en-US" i="1" dirty="0">
                  <a:solidFill>
                    <a:srgbClr val="FF0000"/>
                  </a:solidFill>
                </a:rPr>
                <a:t>on </a:t>
              </a:r>
              <a:r>
                <a:rPr lang="en-US" i="1" dirty="0" err="1">
                  <a:solidFill>
                    <a:srgbClr val="FF0000"/>
                  </a:solidFill>
                </a:rPr>
                <a:t>Iphoto</a:t>
              </a:r>
              <a:r>
                <a:rPr lang="en-US" i="1" dirty="0">
                  <a:solidFill>
                    <a:srgbClr val="FF0000"/>
                  </a:solidFill>
                </a:rPr>
                <a:t> – more</a:t>
              </a:r>
            </a:p>
            <a:p>
              <a:r>
                <a:rPr lang="en-US" i="1" dirty="0">
                  <a:solidFill>
                    <a:srgbClr val="FF0000"/>
                  </a:solidFill>
                </a:rPr>
                <a:t>Light, more current,</a:t>
              </a:r>
            </a:p>
            <a:p>
              <a:r>
                <a:rPr lang="en-US" i="1" dirty="0">
                  <a:solidFill>
                    <a:srgbClr val="FF0000"/>
                  </a:solidFill>
                </a:rPr>
                <a:t>faster discharge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9A22D08-F30C-4407-B251-20FEEC9A9E7A}"/>
              </a:ext>
            </a:extLst>
          </p:cNvPr>
          <p:cNvSpPr txBox="1"/>
          <p:nvPr/>
        </p:nvSpPr>
        <p:spPr>
          <a:xfrm>
            <a:off x="411919" y="1556550"/>
            <a:ext cx="3525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Switch from LOW to 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DF69E4-1675-4097-BD07-4C6BA3015235}"/>
              </a:ext>
            </a:extLst>
          </p:cNvPr>
          <p:cNvSpPr txBox="1"/>
          <p:nvPr/>
        </p:nvSpPr>
        <p:spPr>
          <a:xfrm>
            <a:off x="1899937" y="5274100"/>
            <a:ext cx="8239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Photocurrent causes voltage on input to rise from low to high</a:t>
            </a:r>
          </a:p>
          <a:p>
            <a:r>
              <a:rPr lang="en-US" sz="2400" dirty="0"/>
              <a:t>(which is discharging the cap because it is decreasing the voltage</a:t>
            </a:r>
          </a:p>
          <a:p>
            <a:r>
              <a:rPr lang="en-US" sz="2400" dirty="0"/>
              <a:t>across the cap)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9924E2E-4DD6-4173-A915-3686F065CE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6708" y="2207981"/>
            <a:ext cx="5073547" cy="2837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52CA2D-CE79-4296-B210-3CF3A48B494A}"/>
                  </a:ext>
                </a:extLst>
              </p:cNvPr>
              <p:cNvSpPr txBox="1"/>
              <p:nvPr/>
            </p:nvSpPr>
            <p:spPr>
              <a:xfrm>
                <a:off x="7167877" y="4604873"/>
                <a:ext cx="11103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elease</m:t>
                      </m:r>
                    </m:oMath>
                  </m:oMathPara>
                </a14:m>
                <a:endParaRPr lang="en-US" sz="1400" b="0" dirty="0"/>
              </a:p>
              <a:p>
                <a:r>
                  <a:rPr lang="en-US" sz="1400" dirty="0"/>
                  <a:t>Reverse Bias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52CA2D-CE79-4296-B210-3CF3A48B4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877" y="4604873"/>
                <a:ext cx="1110369" cy="523220"/>
              </a:xfrm>
              <a:prstGeom prst="rect">
                <a:avLst/>
              </a:prstGeom>
              <a:blipFill>
                <a:blip r:embed="rId8"/>
                <a:stretch>
                  <a:fillRect l="-1648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401AA0-70E3-4115-A2A1-1F3C2C54DA81}"/>
              </a:ext>
            </a:extLst>
          </p:cNvPr>
          <p:cNvCxnSpPr>
            <a:cxnSpLocks/>
          </p:cNvCxnSpPr>
          <p:nvPr/>
        </p:nvCxnSpPr>
        <p:spPr>
          <a:xfrm flipV="1">
            <a:off x="7679162" y="4411177"/>
            <a:ext cx="0" cy="2527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656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979C-4A8B-49AC-AEF5-FC47EB42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#2: Graph Light Level Using Serial Plotter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50D42-4083-43AE-A87A-F1926512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_02_GraphLight.ino</a:t>
            </a:r>
          </a:p>
          <a:p>
            <a:endParaRPr lang="en-US" dirty="0"/>
          </a:p>
          <a:p>
            <a:r>
              <a:rPr lang="en-US" dirty="0"/>
              <a:t>Tools Menu -&gt; Serial Plotter</a:t>
            </a:r>
          </a:p>
          <a:p>
            <a:pPr lvl="1"/>
            <a:r>
              <a:rPr lang="en-US" dirty="0"/>
              <a:t>Set baud rate to 250000</a:t>
            </a:r>
          </a:p>
          <a:p>
            <a:pPr lvl="1"/>
            <a:endParaRPr lang="en-US" dirty="0"/>
          </a:p>
          <a:p>
            <a:r>
              <a:rPr lang="en-US" dirty="0"/>
              <a:t>Use flashlight.  </a:t>
            </a:r>
          </a:p>
          <a:p>
            <a:endParaRPr lang="en-US" dirty="0"/>
          </a:p>
          <a:p>
            <a:r>
              <a:rPr lang="en-US" dirty="0"/>
              <a:t>Observe in plotter how long it takes for capacitance to discharge</a:t>
            </a:r>
          </a:p>
        </p:txBody>
      </p:sp>
    </p:spTree>
    <p:extLst>
      <p:ext uri="{BB962C8B-B14F-4D97-AF65-F5344CB8AC3E}">
        <p14:creationId xmlns:p14="http://schemas.microsoft.com/office/powerpoint/2010/main" val="2580178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0D1A9-B03C-48D6-BE72-9B6E042C6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#3: Sense Light and Emit Light Loop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DEA821-5990-4B20-AF3C-6F43D2E25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3487" cy="4351338"/>
          </a:xfrm>
        </p:spPr>
        <p:txBody>
          <a:bodyPr/>
          <a:lstStyle/>
          <a:p>
            <a:r>
              <a:rPr lang="en-US" dirty="0"/>
              <a:t>_03_SenseAndLight .</a:t>
            </a:r>
            <a:r>
              <a:rPr lang="en-US" dirty="0" err="1"/>
              <a:t>ino</a:t>
            </a:r>
            <a:endParaRPr lang="en-US" dirty="0"/>
          </a:p>
          <a:p>
            <a:r>
              <a:rPr lang="en-US" dirty="0"/>
              <a:t>After discharge timing is done, switch the pins to forward bias the LED</a:t>
            </a:r>
          </a:p>
          <a:p>
            <a:r>
              <a:rPr lang="en-US" dirty="0"/>
              <a:t>Light for 1ms</a:t>
            </a:r>
          </a:p>
          <a:p>
            <a:r>
              <a:rPr lang="en-US" dirty="0"/>
              <a:t>Reset back to reverse bias</a:t>
            </a:r>
          </a:p>
        </p:txBody>
      </p:sp>
    </p:spTree>
    <p:extLst>
      <p:ext uri="{BB962C8B-B14F-4D97-AF65-F5344CB8AC3E}">
        <p14:creationId xmlns:p14="http://schemas.microsoft.com/office/powerpoint/2010/main" val="70929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730DA-61DD-420F-9F11-22DEEB5F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415E0-65CF-420B-8178-49C3DCD88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Played with Arduino before</a:t>
            </a:r>
          </a:p>
          <a:p>
            <a:pPr lvl="1"/>
            <a:r>
              <a:rPr lang="en-US" dirty="0"/>
              <a:t>Made an LED blink on and off</a:t>
            </a:r>
          </a:p>
          <a:p>
            <a:r>
              <a:rPr lang="en-US" dirty="0"/>
              <a:t>At least a vague understanding of voltage and current</a:t>
            </a:r>
          </a:p>
          <a:p>
            <a:pPr lvl="1"/>
            <a:r>
              <a:rPr lang="en-US" dirty="0"/>
              <a:t>Analogies to water pressure (voltage) and flow (current)</a:t>
            </a:r>
          </a:p>
        </p:txBody>
      </p:sp>
    </p:spTree>
    <p:extLst>
      <p:ext uri="{BB962C8B-B14F-4D97-AF65-F5344CB8AC3E}">
        <p14:creationId xmlns:p14="http://schemas.microsoft.com/office/powerpoint/2010/main" val="3399046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909F-35A7-408A-BB74-39F53209E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Sequence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352204F-8515-46DC-BCD9-941679A37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5295" y="1664528"/>
            <a:ext cx="7907951" cy="45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19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8C57-B0FC-4441-8A9F-7E41DFA1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#4: </a:t>
            </a:r>
            <a:r>
              <a:rPr lang="en-US" dirty="0" err="1"/>
              <a:t>AutoLight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CF0C-E73E-4CC2-ACC7-03D7FFE66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_04_AutoLight.ino</a:t>
            </a:r>
          </a:p>
          <a:p>
            <a:r>
              <a:rPr lang="en-US" dirty="0"/>
              <a:t>Reverse bias</a:t>
            </a:r>
          </a:p>
          <a:p>
            <a:r>
              <a:rPr lang="en-US" dirty="0"/>
              <a:t>Let go</a:t>
            </a:r>
          </a:p>
          <a:p>
            <a:r>
              <a:rPr lang="en-US" dirty="0"/>
              <a:t>Wait a fixed amount of time</a:t>
            </a:r>
          </a:p>
          <a:p>
            <a:r>
              <a:rPr lang="en-US" dirty="0"/>
              <a:t>Check once to see if threshold passed</a:t>
            </a:r>
          </a:p>
          <a:p>
            <a:r>
              <a:rPr lang="en-US" dirty="0"/>
              <a:t>Light LED if dark</a:t>
            </a:r>
          </a:p>
          <a:p>
            <a:r>
              <a:rPr lang="en-US" dirty="0"/>
              <a:t>Wait a fixed amount of time</a:t>
            </a:r>
          </a:p>
        </p:txBody>
      </p:sp>
    </p:spTree>
    <p:extLst>
      <p:ext uri="{BB962C8B-B14F-4D97-AF65-F5344CB8AC3E}">
        <p14:creationId xmlns:p14="http://schemas.microsoft.com/office/powerpoint/2010/main" val="2138448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57D1-6017-472D-A642-11516293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554"/>
            <a:ext cx="10515600" cy="1325563"/>
          </a:xfrm>
        </p:spPr>
        <p:txBody>
          <a:bodyPr/>
          <a:lstStyle/>
          <a:p>
            <a:r>
              <a:rPr lang="en-US" dirty="0"/>
              <a:t>In This Section: Sense Temperature and Wind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92384-B985-4356-8AF2-226FA0DE1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338"/>
            <a:ext cx="10515600" cy="5032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Goal: To make an LED you can blow out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Circuit: Measure the forward voltage drop of LED using an Arduino analog input</a:t>
            </a:r>
          </a:p>
          <a:p>
            <a:endParaRPr lang="en-US" dirty="0"/>
          </a:p>
          <a:p>
            <a:r>
              <a:rPr lang="en-US" dirty="0"/>
              <a:t>Software: three programs:</a:t>
            </a:r>
          </a:p>
          <a:p>
            <a:pPr lvl="1"/>
            <a:r>
              <a:rPr lang="en-US" dirty="0"/>
              <a:t>_05_GraphHotLED.ino</a:t>
            </a:r>
          </a:p>
          <a:p>
            <a:pPr lvl="1"/>
            <a:r>
              <a:rPr lang="en-US" dirty="0"/>
              <a:t>_06_GraphHotLED256 .</a:t>
            </a:r>
            <a:r>
              <a:rPr lang="en-US" dirty="0" err="1"/>
              <a:t>ino</a:t>
            </a:r>
            <a:endParaRPr lang="en-US" dirty="0"/>
          </a:p>
          <a:p>
            <a:pPr lvl="1"/>
            <a:r>
              <a:rPr lang="en-US" dirty="0"/>
              <a:t>_07_BlowOutLED.ino</a:t>
            </a:r>
          </a:p>
          <a:p>
            <a:pPr lvl="1"/>
            <a:endParaRPr lang="en-US" dirty="0"/>
          </a:p>
          <a:p>
            <a:r>
              <a:rPr lang="en-US" dirty="0"/>
              <a:t>Experiment: Blow on the LED and observe variations in forward voltage in plotter.</a:t>
            </a:r>
          </a:p>
        </p:txBody>
      </p:sp>
    </p:spTree>
    <p:extLst>
      <p:ext uri="{BB962C8B-B14F-4D97-AF65-F5344CB8AC3E}">
        <p14:creationId xmlns:p14="http://schemas.microsoft.com/office/powerpoint/2010/main" val="3243514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8496-2CED-47ED-BC91-3817F8132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351872"/>
            <a:ext cx="10651435" cy="1325563"/>
          </a:xfrm>
        </p:spPr>
        <p:txBody>
          <a:bodyPr/>
          <a:lstStyle/>
          <a:p>
            <a:r>
              <a:rPr lang="en-US" dirty="0"/>
              <a:t>Pre-wired 0402 LED for Fast Thermal Response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FE6CF6-2360-4482-B95C-6CDF52FD5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6" t="4914" r="16956" b="7401"/>
          <a:stretch/>
        </p:blipFill>
        <p:spPr>
          <a:xfrm rot="5400000">
            <a:off x="418214" y="1525460"/>
            <a:ext cx="4801751" cy="47559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4875C-0DD4-45ED-AE82-CECEA8FBB6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4" r="22168"/>
          <a:stretch/>
        </p:blipFill>
        <p:spPr>
          <a:xfrm rot="5400000">
            <a:off x="6372858" y="760868"/>
            <a:ext cx="4829317" cy="628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98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CE0880-6AA9-4604-9EAA-A9A6EA7FBD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Measuring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CE0880-6AA9-4604-9EAA-A9A6EA7FBD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10">
            <a:extLst>
              <a:ext uri="{FF2B5EF4-FFF2-40B4-BE49-F238E27FC236}">
                <a16:creationId xmlns:a16="http://schemas.microsoft.com/office/drawing/2014/main" id="{2F395769-E000-48A8-AE4A-5F2C21BD6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966" y="1630115"/>
            <a:ext cx="4176714" cy="463759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0B62282-58F5-48D9-88EA-B4F795293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261111" y="244313"/>
            <a:ext cx="6453809" cy="624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92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E0880-6AA9-4604-9EAA-A9A6EA7F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Close-Up of the Wiring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5C840-3A23-49EF-B6A1-997EC1A9E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t="12276" r="4506" b="30651"/>
          <a:stretch/>
        </p:blipFill>
        <p:spPr>
          <a:xfrm>
            <a:off x="997980" y="1987934"/>
            <a:ext cx="10001323" cy="46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06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E4C94-1874-4994-BC94-E2E37BFB6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Temperature with an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C2056-E73C-4025-BBA4-616B5E292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91138" cy="4351338"/>
          </a:xfrm>
        </p:spPr>
        <p:txBody>
          <a:bodyPr/>
          <a:lstStyle/>
          <a:p>
            <a:r>
              <a:rPr lang="en-US" dirty="0"/>
              <a:t>Diodes are frequently used to sense temperature on chip</a:t>
            </a:r>
          </a:p>
          <a:p>
            <a:r>
              <a:rPr lang="en-US" dirty="0"/>
              <a:t>At a fixed current, forward voltage drop of a silicon diode has a temperature coefficient of ~ -2mv/</a:t>
            </a:r>
            <a:r>
              <a:rPr lang="en-US" dirty="0">
                <a:sym typeface="Symbol" panose="05050102010706020507" pitchFamily="18" charset="2"/>
              </a:rPr>
              <a:t></a:t>
            </a:r>
            <a:r>
              <a:rPr lang="en-US" dirty="0"/>
              <a:t>C</a:t>
            </a:r>
          </a:p>
          <a:p>
            <a:r>
              <a:rPr lang="en-US" dirty="0"/>
              <a:t>LEDs are diodes, but use different materials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E2F50-9ADB-4F4F-A95F-FC0F2006B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58" y="4433889"/>
            <a:ext cx="3584490" cy="138152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A26F10-DF5B-4DB4-9723-F2CCE25B8AE9}"/>
              </a:ext>
            </a:extLst>
          </p:cNvPr>
          <p:cNvGrpSpPr/>
          <p:nvPr/>
        </p:nvGrpSpPr>
        <p:grpSpPr>
          <a:xfrm>
            <a:off x="6857032" y="1449319"/>
            <a:ext cx="4468193" cy="2835260"/>
            <a:chOff x="6946129" y="1990232"/>
            <a:chExt cx="4468193" cy="28352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60229E-89DE-4713-8617-9D5043B34515}"/>
                </a:ext>
              </a:extLst>
            </p:cNvPr>
            <p:cNvGrpSpPr/>
            <p:nvPr/>
          </p:nvGrpSpPr>
          <p:grpSpPr>
            <a:xfrm>
              <a:off x="6946129" y="2441599"/>
              <a:ext cx="4468193" cy="2383893"/>
              <a:chOff x="8786961" y="2432600"/>
              <a:chExt cx="4468193" cy="2383893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C0B3A54-9BB9-45ED-A89E-C8296D104A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63988" y="2439787"/>
                <a:ext cx="0" cy="189633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B5D6ACB-4B15-4DEB-9AC1-8DCB277735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3298" y="4337551"/>
                <a:ext cx="3491856" cy="0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39A22C2-0ECE-4CC1-96D9-B134CDF44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73804" y="3165577"/>
                <a:ext cx="2757488" cy="371475"/>
              </a:xfrm>
              <a:prstGeom prst="line">
                <a:avLst/>
              </a:prstGeom>
              <a:ln w="5715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63F9A8-0AEB-4D63-A467-13FA2A040FB1}"/>
                  </a:ext>
                </a:extLst>
              </p:cNvPr>
              <p:cNvSpPr txBox="1"/>
              <p:nvPr/>
            </p:nvSpPr>
            <p:spPr>
              <a:xfrm>
                <a:off x="8786961" y="2432600"/>
                <a:ext cx="9625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Forward</a:t>
                </a:r>
              </a:p>
              <a:p>
                <a:r>
                  <a:rPr lang="en-US" dirty="0"/>
                  <a:t>Voltage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86B15C-B418-4EBA-A6D0-FD9A1085D154}"/>
                  </a:ext>
                </a:extLst>
              </p:cNvPr>
              <p:cNvSpPr txBox="1"/>
              <p:nvPr/>
            </p:nvSpPr>
            <p:spPr>
              <a:xfrm>
                <a:off x="10688751" y="4447161"/>
                <a:ext cx="1388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Temperature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902EDE9-EB7F-4110-9132-2AB29C62E3C8}"/>
                      </a:ext>
                    </a:extLst>
                  </p:cNvPr>
                  <p:cNvSpPr txBox="1"/>
                  <p:nvPr/>
                </p:nvSpPr>
                <p:spPr>
                  <a:xfrm>
                    <a:off x="9078037" y="3118352"/>
                    <a:ext cx="452303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902EDE9-EB7F-4110-9132-2AB29C62E3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8037" y="3118352"/>
                    <a:ext cx="452303" cy="39158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C773B4-F26E-4DA3-B8D8-6B3E2DA20480}"/>
                </a:ext>
              </a:extLst>
            </p:cNvPr>
            <p:cNvSpPr txBox="1"/>
            <p:nvPr/>
          </p:nvSpPr>
          <p:spPr>
            <a:xfrm>
              <a:off x="9380861" y="1990232"/>
              <a:ext cx="18143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Forward voltage drop decreases with increasing</a:t>
              </a:r>
            </a:p>
            <a:p>
              <a:r>
                <a:rPr lang="en-US" i="1" dirty="0">
                  <a:solidFill>
                    <a:srgbClr val="FF0000"/>
                  </a:solidFill>
                </a:rPr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1658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FE73-8AF9-440C-9E60-358AE2DC1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Voltage Drop vs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532D3-A5CD-4D00-9819-EB0810465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787939"/>
          </a:xfrm>
        </p:spPr>
        <p:txBody>
          <a:bodyPr>
            <a:noAutofit/>
          </a:bodyPr>
          <a:lstStyle/>
          <a:p>
            <a:r>
              <a:rPr lang="en-US" sz="3200" dirty="0"/>
              <a:t>“All LEDs exhibit forward voltage variation as junction temperature changes. The temperature coefficient depends from junction type. </a:t>
            </a:r>
            <a:r>
              <a:rPr lang="en-US" sz="3200" dirty="0" err="1"/>
              <a:t>InGaAlP</a:t>
            </a:r>
            <a:r>
              <a:rPr lang="en-US" sz="3200" dirty="0"/>
              <a:t> LEDs (Yellow and Amber Red) have a coefficient of between -3.0 mV/K to -5.2 mV/K, and the </a:t>
            </a:r>
            <a:r>
              <a:rPr lang="en-US" sz="3200" dirty="0" err="1"/>
              <a:t>InGaN</a:t>
            </a:r>
            <a:r>
              <a:rPr lang="en-US" sz="3200" dirty="0"/>
              <a:t> LEDs (Blue, Verde Green, and White) have a coefficient of between –3.6 mV/K and -5.2 mV/K. (Golden Dragon LWW5SG)”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C39463-841C-4501-A317-AAFFDAD283BC}"/>
              </a:ext>
            </a:extLst>
          </p:cNvPr>
          <p:cNvSpPr/>
          <p:nvPr/>
        </p:nvSpPr>
        <p:spPr>
          <a:xfrm>
            <a:off x="2890888" y="5904406"/>
            <a:ext cx="5504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https://www.onsemi.com/pub/Collateral/TND328-D.PDF</a:t>
            </a:r>
          </a:p>
        </p:txBody>
      </p:sp>
    </p:spTree>
    <p:extLst>
      <p:ext uri="{BB962C8B-B14F-4D97-AF65-F5344CB8AC3E}">
        <p14:creationId xmlns:p14="http://schemas.microsoft.com/office/powerpoint/2010/main" val="1769056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C405A-B375-4632-89C2-D83DAC0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#5: Graph Hot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70991-20A8-4A4E-9BB7-8D5D15E44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7223" cy="4351338"/>
          </a:xfrm>
        </p:spPr>
        <p:txBody>
          <a:bodyPr/>
          <a:lstStyle/>
          <a:p>
            <a:r>
              <a:rPr lang="en-US" dirty="0"/>
              <a:t>_05_GraphHotLED.ino</a:t>
            </a:r>
          </a:p>
          <a:p>
            <a:r>
              <a:rPr lang="en-US" dirty="0"/>
              <a:t>Turn on the LED</a:t>
            </a:r>
          </a:p>
          <a:p>
            <a:r>
              <a:rPr lang="en-US" dirty="0"/>
              <a:t>Measure the voltage drop on the 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4F8E3-DB35-45C1-93BA-8101107EC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3" t="5394" r="26750" b="3417"/>
          <a:stretch/>
        </p:blipFill>
        <p:spPr>
          <a:xfrm>
            <a:off x="7048692" y="357260"/>
            <a:ext cx="4691470" cy="62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56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C405A-B375-4632-89C2-D83DAC0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#6: Graph Hot LED with Averaging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70991-20A8-4A4E-9BB7-8D5D15E44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_06_GraphHotLED256.ino</a:t>
            </a:r>
          </a:p>
          <a:p>
            <a:r>
              <a:rPr lang="en-US" dirty="0"/>
              <a:t>Need to increase the resolution of the measurement</a:t>
            </a:r>
          </a:p>
          <a:p>
            <a:r>
              <a:rPr lang="en-US" dirty="0"/>
              <a:t>Average across many readings</a:t>
            </a:r>
          </a:p>
          <a:p>
            <a:r>
              <a:rPr lang="en-US" dirty="0"/>
              <a:t>No need to do the division</a:t>
            </a:r>
          </a:p>
          <a:p>
            <a:pPr lvl="1"/>
            <a:r>
              <a:rPr lang="en-US" dirty="0"/>
              <a:t>Just report the sum</a:t>
            </a:r>
          </a:p>
        </p:txBody>
      </p:sp>
    </p:spTree>
    <p:extLst>
      <p:ext uri="{BB962C8B-B14F-4D97-AF65-F5344CB8AC3E}">
        <p14:creationId xmlns:p14="http://schemas.microsoft.com/office/powerpoint/2010/main" val="239018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1144-E27E-4623-BBF7-7E333DDBC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What’s an LED?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906EC-2C4C-4731-8EB2-400A45F44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0213" cy="1773786"/>
          </a:xfrm>
        </p:spPr>
        <p:txBody>
          <a:bodyPr>
            <a:normAutofit/>
          </a:bodyPr>
          <a:lstStyle/>
          <a:p>
            <a:r>
              <a:rPr lang="en-US" dirty="0"/>
              <a:t>Light Emitting Diode</a:t>
            </a:r>
          </a:p>
          <a:p>
            <a:pPr lvl="1"/>
            <a:r>
              <a:rPr lang="en-US" dirty="0"/>
              <a:t>Emits light proportional to the forward current flow</a:t>
            </a:r>
          </a:p>
          <a:p>
            <a:pPr lvl="1"/>
            <a:r>
              <a:rPr lang="en-US" dirty="0"/>
              <a:t>It is a diode</a:t>
            </a:r>
          </a:p>
        </p:txBody>
      </p:sp>
      <p:pic>
        <p:nvPicPr>
          <p:cNvPr id="1026" name="Picture 2" descr="https://upload.wikimedia.org/wikipedia/commons/thumb/f/f9/LED%2C_5mm%2C_green_%28en%29.svg/450px-LED%2C_5mm%2C_green_%28en%29.svg.png">
            <a:extLst>
              <a:ext uri="{FF2B5EF4-FFF2-40B4-BE49-F238E27FC236}">
                <a16:creationId xmlns:a16="http://schemas.microsoft.com/office/drawing/2014/main" id="{334EE330-BDCB-4E2D-9D0E-D3720F7BE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899" y="-348763"/>
            <a:ext cx="6076028" cy="675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873F20-B6E6-42DB-8E7D-4A5E47B50F88}"/>
              </a:ext>
            </a:extLst>
          </p:cNvPr>
          <p:cNvSpPr/>
          <p:nvPr/>
        </p:nvSpPr>
        <p:spPr>
          <a:xfrm>
            <a:off x="541106" y="6488668"/>
            <a:ext cx="10544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https://en.wikipedia.org/wiki/Light-emitting_diode#/media/File:LED,_5mm,_green_(en).svg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EF65D-30FC-4BA3-AD8E-EA8F6C201947}"/>
              </a:ext>
            </a:extLst>
          </p:cNvPr>
          <p:cNvSpPr txBox="1"/>
          <p:nvPr/>
        </p:nvSpPr>
        <p:spPr>
          <a:xfrm>
            <a:off x="9085810" y="3312622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(flag)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81635-CD0D-44D1-A273-CC2077836A19}"/>
              </a:ext>
            </a:extLst>
          </p:cNvPr>
          <p:cNvSpPr txBox="1"/>
          <p:nvPr/>
        </p:nvSpPr>
        <p:spPr>
          <a:xfrm>
            <a:off x="5181600" y="5555674"/>
            <a:ext cx="137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(longer lead)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01A5EB-E6DB-4DE5-8902-A7C40762B466}"/>
              </a:ext>
            </a:extLst>
          </p:cNvPr>
          <p:cNvSpPr txBox="1"/>
          <p:nvPr/>
        </p:nvSpPr>
        <p:spPr>
          <a:xfrm>
            <a:off x="7919258" y="5583382"/>
            <a:ext cx="146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(shorter lead)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D58CE3-74C4-4315-84D9-32BC101C1819}"/>
              </a:ext>
            </a:extLst>
          </p:cNvPr>
          <p:cNvGrpSpPr/>
          <p:nvPr/>
        </p:nvGrpSpPr>
        <p:grpSpPr>
          <a:xfrm>
            <a:off x="1245444" y="3879636"/>
            <a:ext cx="3026110" cy="1875210"/>
            <a:chOff x="1182970" y="3855825"/>
            <a:chExt cx="1842331" cy="86569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78AEFDF-B5B5-4AF1-9E97-7931E6FC2737}"/>
                </a:ext>
              </a:extLst>
            </p:cNvPr>
            <p:cNvCxnSpPr/>
            <p:nvPr/>
          </p:nvCxnSpPr>
          <p:spPr>
            <a:xfrm>
              <a:off x="1529542" y="4343400"/>
              <a:ext cx="37822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EC7EBF2-1845-4936-B9E7-E024E8E89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0542" y="4197928"/>
              <a:ext cx="0" cy="2826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074317-4824-4515-BD2A-BAB5788808BD}"/>
                </a:ext>
              </a:extLst>
            </p:cNvPr>
            <p:cNvCxnSpPr/>
            <p:nvPr/>
          </p:nvCxnSpPr>
          <p:spPr>
            <a:xfrm>
              <a:off x="2218112" y="4342015"/>
              <a:ext cx="37822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50B3281-D35C-4E0A-9E35-46C34500713C}"/>
                </a:ext>
              </a:extLst>
            </p:cNvPr>
            <p:cNvCxnSpPr>
              <a:cxnSpLocks/>
            </p:cNvCxnSpPr>
            <p:nvPr/>
          </p:nvCxnSpPr>
          <p:spPr>
            <a:xfrm>
              <a:off x="1904999" y="4199313"/>
              <a:ext cx="313860" cy="1440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334A921-1C3C-4AAA-92A6-00CD00E8B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1927" y="4338605"/>
              <a:ext cx="303735" cy="13907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3BC27E-1DC2-4CBE-8897-29A84DE4BF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6817" y="4196863"/>
              <a:ext cx="0" cy="2826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E4F6A5-22F6-4293-AD1D-B4146369BEBD}"/>
                </a:ext>
              </a:extLst>
            </p:cNvPr>
            <p:cNvSpPr txBox="1"/>
            <p:nvPr/>
          </p:nvSpPr>
          <p:spPr>
            <a:xfrm>
              <a:off x="1182970" y="4281055"/>
              <a:ext cx="693103" cy="440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+</a:t>
              </a:r>
            </a:p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Anode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EA15C2-1679-4801-8F06-134E2CC0AF06}"/>
                </a:ext>
              </a:extLst>
            </p:cNvPr>
            <p:cNvSpPr txBox="1"/>
            <p:nvPr/>
          </p:nvSpPr>
          <p:spPr>
            <a:xfrm>
              <a:off x="2167344" y="4278390"/>
              <a:ext cx="857957" cy="440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-</a:t>
              </a:r>
            </a:p>
            <a:p>
              <a:pPr algn="ctr"/>
              <a:r>
                <a:rPr lang="en-US" sz="2800" dirty="0"/>
                <a:t>Cathode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360166-9616-41B6-BDBE-9A656BBD9C3E}"/>
                </a:ext>
              </a:extLst>
            </p:cNvPr>
            <p:cNvSpPr/>
            <p:nvPr/>
          </p:nvSpPr>
          <p:spPr>
            <a:xfrm>
              <a:off x="1981555" y="3855825"/>
              <a:ext cx="136837" cy="305333"/>
            </a:xfrm>
            <a:custGeom>
              <a:avLst/>
              <a:gdLst>
                <a:gd name="connsiteX0" fmla="*/ 19894 w 136837"/>
                <a:gd name="connsiteY0" fmla="*/ 249382 h 249382"/>
                <a:gd name="connsiteX1" fmla="*/ 8703 w 136837"/>
                <a:gd name="connsiteY1" fmla="*/ 171051 h 249382"/>
                <a:gd name="connsiteX2" fmla="*/ 131796 w 136837"/>
                <a:gd name="connsiteY2" fmla="*/ 124691 h 249382"/>
                <a:gd name="connsiteX3" fmla="*/ 101422 w 136837"/>
                <a:gd name="connsiteY3" fmla="*/ 0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837" h="249382">
                  <a:moveTo>
                    <a:pt x="19894" y="249382"/>
                  </a:moveTo>
                  <a:cubicBezTo>
                    <a:pt x="4973" y="220607"/>
                    <a:pt x="-9947" y="191833"/>
                    <a:pt x="8703" y="171051"/>
                  </a:cubicBezTo>
                  <a:cubicBezTo>
                    <a:pt x="27353" y="150269"/>
                    <a:pt x="116343" y="153199"/>
                    <a:pt x="131796" y="124691"/>
                  </a:cubicBezTo>
                  <a:cubicBezTo>
                    <a:pt x="147249" y="96183"/>
                    <a:pt x="124335" y="48091"/>
                    <a:pt x="101422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FA1734C-BD3E-4E79-BF00-AE0018E1DDAA}"/>
                </a:ext>
              </a:extLst>
            </p:cNvPr>
            <p:cNvSpPr/>
            <p:nvPr/>
          </p:nvSpPr>
          <p:spPr>
            <a:xfrm>
              <a:off x="2106779" y="3859555"/>
              <a:ext cx="136837" cy="305333"/>
            </a:xfrm>
            <a:custGeom>
              <a:avLst/>
              <a:gdLst>
                <a:gd name="connsiteX0" fmla="*/ 19894 w 136837"/>
                <a:gd name="connsiteY0" fmla="*/ 249382 h 249382"/>
                <a:gd name="connsiteX1" fmla="*/ 8703 w 136837"/>
                <a:gd name="connsiteY1" fmla="*/ 171051 h 249382"/>
                <a:gd name="connsiteX2" fmla="*/ 131796 w 136837"/>
                <a:gd name="connsiteY2" fmla="*/ 124691 h 249382"/>
                <a:gd name="connsiteX3" fmla="*/ 101422 w 136837"/>
                <a:gd name="connsiteY3" fmla="*/ 0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837" h="249382">
                  <a:moveTo>
                    <a:pt x="19894" y="249382"/>
                  </a:moveTo>
                  <a:cubicBezTo>
                    <a:pt x="4973" y="220607"/>
                    <a:pt x="-9947" y="191833"/>
                    <a:pt x="8703" y="171051"/>
                  </a:cubicBezTo>
                  <a:cubicBezTo>
                    <a:pt x="27353" y="150269"/>
                    <a:pt x="116343" y="153199"/>
                    <a:pt x="131796" y="124691"/>
                  </a:cubicBezTo>
                  <a:cubicBezTo>
                    <a:pt x="147249" y="96183"/>
                    <a:pt x="124335" y="48091"/>
                    <a:pt x="101422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1018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3083-1EC4-4486-9245-6DE4705E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#7: A Hot LED Anemometer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7354FD-A08C-43D8-86E9-07708B699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86600" cy="4351338"/>
              </a:xfrm>
            </p:spPr>
            <p:txBody>
              <a:bodyPr/>
              <a:lstStyle/>
              <a:p>
                <a:r>
                  <a:rPr lang="en-US" dirty="0"/>
                  <a:t>_07_BlowOutLED.ino</a:t>
                </a:r>
              </a:p>
              <a:p>
                <a:r>
                  <a:rPr lang="en-US" dirty="0"/>
                  <a:t>LED self heats when on</a:t>
                </a:r>
              </a:p>
              <a:p>
                <a:r>
                  <a:rPr lang="en-US" dirty="0"/>
                  <a:t>Temperature raises above ambient</a:t>
                </a:r>
              </a:p>
              <a:p>
                <a:r>
                  <a:rPr lang="en-US" dirty="0"/>
                  <a:t>When wind blows on LED, it cools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rises when LED temperature drops</a:t>
                </a:r>
              </a:p>
              <a:p>
                <a:r>
                  <a:rPr lang="en-US" dirty="0"/>
                  <a:t>Detect the sudden rise to sense when someone blows on the LED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7354FD-A08C-43D8-86E9-07708B699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86600" cy="4351338"/>
              </a:xfrm>
              <a:blipFill>
                <a:blip r:embed="rId2"/>
                <a:stretch>
                  <a:fillRect l="-154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273A849-A0AA-466D-B500-0B28C98A2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521186"/>
            <a:ext cx="3062628" cy="46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90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CA8DB-3C1C-43CB-BF93-67C9B3E88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the Temperature Drop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CF56E2-A8E7-4103-AD94-52207DBF28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Compare the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with an earlier one to see if it rose</a:t>
                </a:r>
              </a:p>
              <a:p>
                <a:pPr lvl="1"/>
                <a:r>
                  <a:rPr lang="en-US" dirty="0"/>
                  <a:t>Store previous readings in circular buffer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CF56E2-A8E7-4103-AD94-52207DBF28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5D82910-0368-4315-91C1-572D8B2A0BC0}"/>
              </a:ext>
            </a:extLst>
          </p:cNvPr>
          <p:cNvGrpSpPr/>
          <p:nvPr/>
        </p:nvGrpSpPr>
        <p:grpSpPr>
          <a:xfrm>
            <a:off x="2011928" y="3739011"/>
            <a:ext cx="8319741" cy="2369605"/>
            <a:chOff x="2842245" y="3739011"/>
            <a:chExt cx="8319741" cy="23696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FDCF1D-D413-49FE-A8D0-E37B46E63204}"/>
                </a:ext>
              </a:extLst>
            </p:cNvPr>
            <p:cNvGrpSpPr/>
            <p:nvPr/>
          </p:nvGrpSpPr>
          <p:grpSpPr>
            <a:xfrm>
              <a:off x="2842245" y="3739011"/>
              <a:ext cx="4532527" cy="2369605"/>
              <a:chOff x="8786961" y="2432600"/>
              <a:chExt cx="4532527" cy="2369605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F301C88-7F43-48A2-969F-A876F3E1FD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63988" y="2439787"/>
                <a:ext cx="0" cy="189633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40B843A-7069-4555-882C-5CA4557E05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3298" y="4337551"/>
                <a:ext cx="3491856" cy="0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0CC99B-8BDF-44A0-8780-92D476AF1DEA}"/>
                  </a:ext>
                </a:extLst>
              </p:cNvPr>
              <p:cNvSpPr txBox="1"/>
              <p:nvPr/>
            </p:nvSpPr>
            <p:spPr>
              <a:xfrm>
                <a:off x="8786961" y="2432600"/>
                <a:ext cx="9625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Forward</a:t>
                </a:r>
              </a:p>
              <a:p>
                <a:r>
                  <a:rPr lang="en-US" dirty="0"/>
                  <a:t>Voltage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11C7A8-48C9-4AD1-BB60-160F1EFE5C2C}"/>
                  </a:ext>
                </a:extLst>
              </p:cNvPr>
              <p:cNvSpPr txBox="1"/>
              <p:nvPr/>
            </p:nvSpPr>
            <p:spPr>
              <a:xfrm>
                <a:off x="12669951" y="4432873"/>
                <a:ext cx="649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822251F-3B06-45D9-8AE4-A0932D0615AC}"/>
                      </a:ext>
                    </a:extLst>
                  </p:cNvPr>
                  <p:cNvSpPr txBox="1"/>
                  <p:nvPr/>
                </p:nvSpPr>
                <p:spPr>
                  <a:xfrm>
                    <a:off x="9078037" y="3118352"/>
                    <a:ext cx="452303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822251F-3B06-45D9-8AE4-A0932D0615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8037" y="3118352"/>
                    <a:ext cx="452303" cy="39158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782A5B0-0B70-45BA-81B2-244DF8D7A35C}"/>
                    </a:ext>
                  </a:extLst>
                </p:cNvPr>
                <p:cNvSpPr txBox="1"/>
                <p:nvPr/>
              </p:nvSpPr>
              <p:spPr>
                <a:xfrm>
                  <a:off x="7589088" y="4186443"/>
                  <a:ext cx="3572898" cy="12448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>
                      <a:solidFill>
                        <a:srgbClr val="FF0000"/>
                      </a:solidFill>
                    </a:rPr>
                    <a:t>Compare current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en-US" i="1" dirty="0">
                      <a:solidFill>
                        <a:srgbClr val="FF0000"/>
                      </a:solidFill>
                    </a:rPr>
                    <a:t> with earlier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endParaRPr lang="en-US" i="1" dirty="0">
                    <a:solidFill>
                      <a:srgbClr val="FF0000"/>
                    </a:solidFill>
                  </a:endParaRPr>
                </a:p>
                <a:p>
                  <a:endParaRPr lang="en-US" i="1" dirty="0">
                    <a:solidFill>
                      <a:srgbClr val="FF0000"/>
                    </a:solidFill>
                  </a:endParaRPr>
                </a:p>
                <a:p>
                  <a:r>
                    <a:rPr lang="en-US" i="1" dirty="0">
                      <a:solidFill>
                        <a:srgbClr val="FF0000"/>
                      </a:solidFill>
                    </a:rPr>
                    <a:t>Trigger when:</a:t>
                  </a:r>
                </a:p>
                <a:p>
                  <a:r>
                    <a:rPr lang="en-US" i="1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en-US" i="1" dirty="0">
                      <a:solidFill>
                        <a:srgbClr val="FF0000"/>
                      </a:solidFill>
                    </a:rPr>
                    <a:t>(t) 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l-GR" dirty="0" smtClean="0">
                          <a:solidFill>
                            <a:srgbClr val="FF0000"/>
                          </a:solidFill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i="1" dirty="0">
                      <a:solidFill>
                        <a:srgbClr val="FF0000"/>
                      </a:solidFill>
                    </a:rPr>
                    <a:t> &gt; MINJUMP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782A5B0-0B70-45BA-81B2-244DF8D7A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088" y="4186443"/>
                  <a:ext cx="3572898" cy="1244828"/>
                </a:xfrm>
                <a:prstGeom prst="rect">
                  <a:avLst/>
                </a:prstGeom>
                <a:blipFill>
                  <a:blip r:embed="rId4"/>
                  <a:stretch>
                    <a:fillRect l="-1536" t="-2451" b="-5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D1E9A3F-143F-4D04-88EF-6FED345C0EF9}"/>
                </a:ext>
              </a:extLst>
            </p:cNvPr>
            <p:cNvSpPr/>
            <p:nvPr/>
          </p:nvSpPr>
          <p:spPr>
            <a:xfrm>
              <a:off x="3824288" y="4157662"/>
              <a:ext cx="3362325" cy="1059837"/>
            </a:xfrm>
            <a:custGeom>
              <a:avLst/>
              <a:gdLst>
                <a:gd name="connsiteX0" fmla="*/ 0 w 3362325"/>
                <a:gd name="connsiteY0" fmla="*/ 0 h 1059837"/>
                <a:gd name="connsiteX1" fmla="*/ 276225 w 3362325"/>
                <a:gd name="connsiteY1" fmla="*/ 581025 h 1059837"/>
                <a:gd name="connsiteX2" fmla="*/ 723900 w 3362325"/>
                <a:gd name="connsiteY2" fmla="*/ 895350 h 1059837"/>
                <a:gd name="connsiteX3" fmla="*/ 1281113 w 3362325"/>
                <a:gd name="connsiteY3" fmla="*/ 1033463 h 1059837"/>
                <a:gd name="connsiteX4" fmla="*/ 1619250 w 3362325"/>
                <a:gd name="connsiteY4" fmla="*/ 1047750 h 1059837"/>
                <a:gd name="connsiteX5" fmla="*/ 1728788 w 3362325"/>
                <a:gd name="connsiteY5" fmla="*/ 976313 h 1059837"/>
                <a:gd name="connsiteX6" fmla="*/ 1909763 w 3362325"/>
                <a:gd name="connsiteY6" fmla="*/ 1057275 h 1059837"/>
                <a:gd name="connsiteX7" fmla="*/ 2090738 w 3362325"/>
                <a:gd name="connsiteY7" fmla="*/ 1038225 h 1059837"/>
                <a:gd name="connsiteX8" fmla="*/ 2295525 w 3362325"/>
                <a:gd name="connsiteY8" fmla="*/ 1023938 h 1059837"/>
                <a:gd name="connsiteX9" fmla="*/ 2366963 w 3362325"/>
                <a:gd name="connsiteY9" fmla="*/ 804863 h 1059837"/>
                <a:gd name="connsiteX10" fmla="*/ 2633663 w 3362325"/>
                <a:gd name="connsiteY10" fmla="*/ 742950 h 1059837"/>
                <a:gd name="connsiteX11" fmla="*/ 3100388 w 3362325"/>
                <a:gd name="connsiteY11" fmla="*/ 1019175 h 1059837"/>
                <a:gd name="connsiteX12" fmla="*/ 3362325 w 3362325"/>
                <a:gd name="connsiteY12" fmla="*/ 1033463 h 1059837"/>
                <a:gd name="connsiteX13" fmla="*/ 3362325 w 3362325"/>
                <a:gd name="connsiteY13" fmla="*/ 1033463 h 105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2325" h="1059837">
                  <a:moveTo>
                    <a:pt x="0" y="0"/>
                  </a:moveTo>
                  <a:cubicBezTo>
                    <a:pt x="77787" y="215900"/>
                    <a:pt x="155575" y="431800"/>
                    <a:pt x="276225" y="581025"/>
                  </a:cubicBezTo>
                  <a:cubicBezTo>
                    <a:pt x="396875" y="730250"/>
                    <a:pt x="556419" y="819944"/>
                    <a:pt x="723900" y="895350"/>
                  </a:cubicBezTo>
                  <a:cubicBezTo>
                    <a:pt x="891381" y="970756"/>
                    <a:pt x="1131888" y="1008063"/>
                    <a:pt x="1281113" y="1033463"/>
                  </a:cubicBezTo>
                  <a:cubicBezTo>
                    <a:pt x="1430338" y="1058863"/>
                    <a:pt x="1544638" y="1057275"/>
                    <a:pt x="1619250" y="1047750"/>
                  </a:cubicBezTo>
                  <a:cubicBezTo>
                    <a:pt x="1693862" y="1038225"/>
                    <a:pt x="1680369" y="974726"/>
                    <a:pt x="1728788" y="976313"/>
                  </a:cubicBezTo>
                  <a:cubicBezTo>
                    <a:pt x="1777207" y="977900"/>
                    <a:pt x="1849438" y="1046956"/>
                    <a:pt x="1909763" y="1057275"/>
                  </a:cubicBezTo>
                  <a:cubicBezTo>
                    <a:pt x="1970088" y="1067594"/>
                    <a:pt x="2026444" y="1043781"/>
                    <a:pt x="2090738" y="1038225"/>
                  </a:cubicBezTo>
                  <a:cubicBezTo>
                    <a:pt x="2155032" y="1032669"/>
                    <a:pt x="2249488" y="1062832"/>
                    <a:pt x="2295525" y="1023938"/>
                  </a:cubicBezTo>
                  <a:cubicBezTo>
                    <a:pt x="2341562" y="985044"/>
                    <a:pt x="2310607" y="851694"/>
                    <a:pt x="2366963" y="804863"/>
                  </a:cubicBezTo>
                  <a:cubicBezTo>
                    <a:pt x="2423319" y="758032"/>
                    <a:pt x="2511426" y="707231"/>
                    <a:pt x="2633663" y="742950"/>
                  </a:cubicBezTo>
                  <a:cubicBezTo>
                    <a:pt x="2755901" y="778669"/>
                    <a:pt x="2978944" y="970756"/>
                    <a:pt x="3100388" y="1019175"/>
                  </a:cubicBezTo>
                  <a:cubicBezTo>
                    <a:pt x="3221832" y="1067594"/>
                    <a:pt x="3362325" y="1033463"/>
                    <a:pt x="3362325" y="1033463"/>
                  </a:cubicBezTo>
                  <a:lnTo>
                    <a:pt x="3362325" y="1033463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78783FA-456B-4BDA-8EC5-4017233409D4}"/>
                </a:ext>
              </a:extLst>
            </p:cNvPr>
            <p:cNvCxnSpPr/>
            <p:nvPr/>
          </p:nvCxnSpPr>
          <p:spPr>
            <a:xfrm>
              <a:off x="5857876" y="4710112"/>
              <a:ext cx="0" cy="4095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7F7C385-632E-492E-A3D0-D91C2EF47879}"/>
                </a:ext>
              </a:extLst>
            </p:cNvPr>
            <p:cNvCxnSpPr/>
            <p:nvPr/>
          </p:nvCxnSpPr>
          <p:spPr>
            <a:xfrm>
              <a:off x="6229351" y="4429124"/>
              <a:ext cx="0" cy="4095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4A52785-5633-4024-BBA8-081C35D57822}"/>
                    </a:ext>
                  </a:extLst>
                </p:cNvPr>
                <p:cNvSpPr txBox="1"/>
                <p:nvPr/>
              </p:nvSpPr>
              <p:spPr>
                <a:xfrm>
                  <a:off x="5924685" y="3943751"/>
                  <a:ext cx="617413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en-US" dirty="0"/>
                    <a:t>(t)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4A52785-5633-4024-BBA8-081C35D5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4685" y="3943751"/>
                  <a:ext cx="617413" cy="391582"/>
                </a:xfrm>
                <a:prstGeom prst="rect">
                  <a:avLst/>
                </a:prstGeom>
                <a:blipFill>
                  <a:blip r:embed="rId5"/>
                  <a:stretch>
                    <a:fillRect t="-7813" r="-8911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ED54A79-EC18-4CD7-AF46-7992B7CA66E5}"/>
                    </a:ext>
                  </a:extLst>
                </p:cNvPr>
                <p:cNvSpPr txBox="1"/>
                <p:nvPr/>
              </p:nvSpPr>
              <p:spPr>
                <a:xfrm>
                  <a:off x="5415097" y="4300939"/>
                  <a:ext cx="817788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en-US" dirty="0"/>
                    <a:t>(t-</a:t>
                  </a:r>
                  <a:r>
                    <a:rPr lang="el-GR" dirty="0"/>
                    <a:t>Δ</a:t>
                  </a:r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ED54A79-EC18-4CD7-AF46-7992B7CA6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5097" y="4300939"/>
                  <a:ext cx="817788" cy="391582"/>
                </a:xfrm>
                <a:prstGeom prst="rect">
                  <a:avLst/>
                </a:prstGeom>
                <a:blipFill>
                  <a:blip r:embed="rId6"/>
                  <a:stretch>
                    <a:fillRect t="-7813" r="-7463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9DFC33E-E836-4BA2-B39D-E5F3D9B2B94A}"/>
                </a:ext>
              </a:extLst>
            </p:cNvPr>
            <p:cNvCxnSpPr>
              <a:cxnSpLocks/>
            </p:cNvCxnSpPr>
            <p:nvPr/>
          </p:nvCxnSpPr>
          <p:spPr>
            <a:xfrm>
              <a:off x="5856236" y="5378997"/>
              <a:ext cx="39965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99E26D-B870-4C70-86F8-4633919C4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2638" y="5267325"/>
              <a:ext cx="0" cy="22383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9DB49A2-A035-496A-9681-B50BA2F75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3215" y="5268158"/>
              <a:ext cx="0" cy="22383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0F4EE5-E87C-491E-BEA7-372E5D8DD88F}"/>
                </a:ext>
              </a:extLst>
            </p:cNvPr>
            <p:cNvSpPr txBox="1"/>
            <p:nvPr/>
          </p:nvSpPr>
          <p:spPr>
            <a:xfrm>
              <a:off x="5900612" y="5322769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Δ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47418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55FD-3EEA-474A-B349-4682740CD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 as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8B735-3BE3-4563-9722-69EC1A859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Output</a:t>
            </a:r>
          </a:p>
          <a:p>
            <a:pPr lvl="1"/>
            <a:r>
              <a:rPr lang="en-US" dirty="0"/>
              <a:t>Human-readable output</a:t>
            </a:r>
          </a:p>
          <a:p>
            <a:pPr lvl="1"/>
            <a:r>
              <a:rPr lang="en-US" dirty="0"/>
              <a:t>Machine-readable output</a:t>
            </a:r>
          </a:p>
          <a:p>
            <a:r>
              <a:rPr lang="en-US" dirty="0"/>
              <a:t>Input</a:t>
            </a:r>
          </a:p>
          <a:p>
            <a:pPr lvl="1"/>
            <a:r>
              <a:rPr lang="en-US" dirty="0"/>
              <a:t>Measure light levels</a:t>
            </a:r>
          </a:p>
          <a:p>
            <a:pPr lvl="2"/>
            <a:r>
              <a:rPr lang="en-US" dirty="0"/>
              <a:t>Detect human gestures</a:t>
            </a:r>
          </a:p>
          <a:p>
            <a:pPr lvl="2"/>
            <a:r>
              <a:rPr lang="en-US" dirty="0"/>
              <a:t>Receive data from devices</a:t>
            </a:r>
          </a:p>
          <a:p>
            <a:pPr lvl="1"/>
            <a:r>
              <a:rPr lang="en-US" dirty="0"/>
              <a:t>Measure Temperature</a:t>
            </a:r>
          </a:p>
          <a:p>
            <a:pPr lvl="2"/>
            <a:r>
              <a:rPr lang="en-US" dirty="0"/>
              <a:t>Measure ambient temperature</a:t>
            </a:r>
          </a:p>
          <a:p>
            <a:pPr lvl="1"/>
            <a:r>
              <a:rPr lang="en-US" dirty="0"/>
              <a:t>Hot LED Anemometer</a:t>
            </a:r>
          </a:p>
          <a:p>
            <a:pPr lvl="2"/>
            <a:r>
              <a:rPr lang="en-US" dirty="0"/>
              <a:t>Measure wind speed</a:t>
            </a:r>
          </a:p>
          <a:p>
            <a:pPr lvl="3"/>
            <a:r>
              <a:rPr lang="en-US" dirty="0"/>
              <a:t>Detect puffs</a:t>
            </a:r>
          </a:p>
          <a:p>
            <a:pPr lvl="2"/>
            <a:r>
              <a:rPr lang="en-US" dirty="0"/>
              <a:t>Measure wind direction</a:t>
            </a:r>
          </a:p>
          <a:p>
            <a:pPr lvl="3"/>
            <a:r>
              <a:rPr lang="en-US" dirty="0"/>
              <a:t>Use multiple Hot LEDs and baffles</a:t>
            </a:r>
          </a:p>
          <a:p>
            <a:pPr lvl="2"/>
            <a:r>
              <a:rPr lang="en-US" dirty="0"/>
              <a:t>Detect puffs location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8BD684-B37D-4BF4-8860-4950DC6A2BFF}"/>
              </a:ext>
            </a:extLst>
          </p:cNvPr>
          <p:cNvSpPr txBox="1">
            <a:spLocks/>
          </p:cNvSpPr>
          <p:nvPr/>
        </p:nvSpPr>
        <p:spPr>
          <a:xfrm>
            <a:off x="6096000" y="161226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Talk to a widget’s LED with a phone app</a:t>
            </a:r>
          </a:p>
          <a:p>
            <a:r>
              <a:rPr lang="en-US" dirty="0"/>
              <a:t>Build interfaces for the disabled</a:t>
            </a:r>
          </a:p>
          <a:p>
            <a:r>
              <a:rPr lang="en-US" dirty="0"/>
              <a:t>Make expressive musical instruments</a:t>
            </a:r>
          </a:p>
          <a:p>
            <a:r>
              <a:rPr lang="en-US" dirty="0"/>
              <a:t>Create an electronic birthday cake with candles you can blow out</a:t>
            </a:r>
          </a:p>
        </p:txBody>
      </p:sp>
    </p:spTree>
    <p:extLst>
      <p:ext uri="{BB962C8B-B14F-4D97-AF65-F5344CB8AC3E}">
        <p14:creationId xmlns:p14="http://schemas.microsoft.com/office/powerpoint/2010/main" val="3837568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2222A-7CE2-4CB0-8C9C-B74ABB1B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Refs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48FF4-1DEB-42EF-90B4-D63199370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Interesting References</a:t>
            </a:r>
          </a:p>
          <a:p>
            <a:pPr lvl="1"/>
            <a:r>
              <a:rPr lang="en-US" dirty="0"/>
              <a:t>Mims, Forrest M., III, </a:t>
            </a:r>
            <a:r>
              <a:rPr lang="en-US" dirty="0" err="1"/>
              <a:t>Siliconnections</a:t>
            </a:r>
            <a:r>
              <a:rPr lang="en-US" dirty="0"/>
              <a:t>: Coming of Age in the Electronic Era, McGraw-Hill, New York, NY, 1986.</a:t>
            </a:r>
          </a:p>
          <a:p>
            <a:pPr lvl="1"/>
            <a:r>
              <a:rPr lang="en-US" dirty="0"/>
              <a:t>Filippo, R.; </a:t>
            </a:r>
            <a:r>
              <a:rPr lang="en-US" dirty="0" err="1"/>
              <a:t>Taralli</a:t>
            </a:r>
            <a:r>
              <a:rPr lang="en-US" dirty="0"/>
              <a:t>, E.; </a:t>
            </a:r>
            <a:r>
              <a:rPr lang="en-US" dirty="0" err="1"/>
              <a:t>Rajteri</a:t>
            </a:r>
            <a:r>
              <a:rPr lang="en-US" dirty="0"/>
              <a:t>, M., “LEDs: Sources and Intrinsically Bandwidth-Limited Detectors”, Sensors, 2017. </a:t>
            </a:r>
            <a:r>
              <a:rPr lang="en-US" dirty="0">
                <a:hlinkClick r:id="rId2"/>
              </a:rPr>
              <a:t>https://www.ncbi.nlm.nih.gov/pmc/articles/PMC5539727/</a:t>
            </a:r>
            <a:endParaRPr lang="en-US" dirty="0"/>
          </a:p>
          <a:p>
            <a:pPr lvl="1"/>
            <a:r>
              <a:rPr lang="en-US" dirty="0"/>
              <a:t>Dietz, P.H.; </a:t>
            </a:r>
            <a:r>
              <a:rPr lang="en-US" dirty="0" err="1"/>
              <a:t>Yerazunis</a:t>
            </a:r>
            <a:r>
              <a:rPr lang="en-US" dirty="0"/>
              <a:t>, W.S.; Leigh, D.L., "Very Low-Cost Sensing and Communication Using Bidirectional LEDs", </a:t>
            </a:r>
            <a:r>
              <a:rPr lang="en-US" i="1" dirty="0">
                <a:hlinkClick r:id="rId3"/>
              </a:rPr>
              <a:t>ACM International Conference on Ubiquitous Computing (</a:t>
            </a:r>
            <a:r>
              <a:rPr lang="en-US" i="1" dirty="0" err="1">
                <a:hlinkClick r:id="rId3"/>
              </a:rPr>
              <a:t>UbiComp</a:t>
            </a:r>
            <a:r>
              <a:rPr lang="en-US" i="1" dirty="0">
                <a:hlinkClick r:id="rId3"/>
              </a:rPr>
              <a:t>)</a:t>
            </a:r>
            <a:r>
              <a:rPr lang="en-US" dirty="0"/>
              <a:t>, October 2003. </a:t>
            </a:r>
            <a:r>
              <a:rPr lang="en-US" dirty="0">
                <a:hlinkClick r:id="rId4"/>
              </a:rPr>
              <a:t>http://www.merl.com/publications/TR2003-35</a:t>
            </a:r>
            <a:endParaRPr lang="en-US" dirty="0"/>
          </a:p>
          <a:p>
            <a:pPr lvl="1"/>
            <a:r>
              <a:rPr lang="en-US" dirty="0"/>
              <a:t>Jeff Han’s touch LED array: </a:t>
            </a:r>
            <a:r>
              <a:rPr lang="en-US" dirty="0">
                <a:hlinkClick r:id="rId5"/>
              </a:rPr>
              <a:t>https://mrl.nyu.edu/~jhan/ledtouch/index.html</a:t>
            </a:r>
            <a:endParaRPr lang="en-US" dirty="0"/>
          </a:p>
          <a:p>
            <a:pPr lvl="1"/>
            <a:r>
              <a:rPr lang="en-US" dirty="0"/>
              <a:t>Scott E. Hudson. 2004. Using light emitting diode arrays as touch-sensitive input and output devices. In Proceedings of the 17th annual ACM symposium on User interface software and technology (UIST '04). ACM, New York, NY, USA, 287-290. DOI: </a:t>
            </a:r>
            <a:r>
              <a:rPr lang="en-US" dirty="0">
                <a:hlinkClick r:id="rId6"/>
              </a:rPr>
              <a:t>https://doi.org/10.1145/1029632.1029681</a:t>
            </a:r>
            <a:endParaRPr lang="en-US" dirty="0"/>
          </a:p>
          <a:p>
            <a:r>
              <a:rPr lang="en-US" dirty="0"/>
              <a:t>Acknowledgements</a:t>
            </a:r>
          </a:p>
          <a:p>
            <a:pPr lvl="1"/>
            <a:r>
              <a:rPr lang="en-US" dirty="0"/>
              <a:t>Rita </a:t>
            </a:r>
            <a:r>
              <a:rPr lang="en-US" dirty="0" err="1"/>
              <a:t>Kambil</a:t>
            </a:r>
            <a:r>
              <a:rPr lang="en-US" dirty="0"/>
              <a:t> – Made up the parts kits for this workshop</a:t>
            </a:r>
          </a:p>
          <a:p>
            <a:pPr lvl="1"/>
            <a:r>
              <a:rPr lang="en-US" dirty="0"/>
              <a:t>James Scott @ Microsoft Research – unpublished work on new LED interfaces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81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A6367-B7BC-4FD3-8B8B-5CCEEA2A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Diode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870FA5-FE9E-446F-8158-27FD62B06A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07796" cy="4351338"/>
              </a:xfrm>
            </p:spPr>
            <p:txBody>
              <a:bodyPr/>
              <a:lstStyle/>
              <a:p>
                <a:r>
                  <a:rPr lang="en-US" dirty="0"/>
                  <a:t>No current flows until voltage reaches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(forward voltage)</a:t>
                </a:r>
              </a:p>
              <a:p>
                <a:r>
                  <a:rPr lang="en-US" dirty="0"/>
                  <a:t>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, acts like a short so generally need some way to limit the current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870FA5-FE9E-446F-8158-27FD62B06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07796" cy="4351338"/>
              </a:xfrm>
              <a:blipFill>
                <a:blip r:embed="rId2"/>
                <a:stretch>
                  <a:fillRect l="-219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0A54854-9348-41DF-81AF-8056E04A1B90}"/>
              </a:ext>
            </a:extLst>
          </p:cNvPr>
          <p:cNvGrpSpPr/>
          <p:nvPr/>
        </p:nvGrpSpPr>
        <p:grpSpPr>
          <a:xfrm>
            <a:off x="7488382" y="2261062"/>
            <a:ext cx="3720174" cy="3645131"/>
            <a:chOff x="7006244" y="1596044"/>
            <a:chExt cx="3720174" cy="364513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990095-E63C-4755-BACA-C5C18BA2628D}"/>
                </a:ext>
              </a:extLst>
            </p:cNvPr>
            <p:cNvCxnSpPr>
              <a:cxnSpLocks/>
            </p:cNvCxnSpPr>
            <p:nvPr/>
          </p:nvCxnSpPr>
          <p:spPr>
            <a:xfrm>
              <a:off x="8845327" y="1608241"/>
              <a:ext cx="0" cy="3632934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89AEFDD-954C-462E-86F0-CE1384FE1AE4}"/>
                </a:ext>
              </a:extLst>
            </p:cNvPr>
            <p:cNvCxnSpPr>
              <a:cxnSpLocks/>
            </p:cNvCxnSpPr>
            <p:nvPr/>
          </p:nvCxnSpPr>
          <p:spPr>
            <a:xfrm>
              <a:off x="7006244" y="3429000"/>
              <a:ext cx="3671454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D15EF1-11BB-402D-BD6B-3D5635D3DE52}"/>
                </a:ext>
              </a:extLst>
            </p:cNvPr>
            <p:cNvCxnSpPr/>
            <p:nvPr/>
          </p:nvCxnSpPr>
          <p:spPr>
            <a:xfrm>
              <a:off x="9754985" y="1862051"/>
              <a:ext cx="0" cy="1566949"/>
            </a:xfrm>
            <a:prstGeom prst="line">
              <a:avLst/>
            </a:pr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45467BD-7558-4E71-A374-8F90709EE5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7011" y="3429000"/>
              <a:ext cx="2500745" cy="0"/>
            </a:xfrm>
            <a:prstGeom prst="line">
              <a:avLst/>
            </a:pr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8E034E-3508-4CC5-893B-CC40DCE4CC51}"/>
                </a:ext>
              </a:extLst>
            </p:cNvPr>
            <p:cNvSpPr txBox="1"/>
            <p:nvPr/>
          </p:nvSpPr>
          <p:spPr>
            <a:xfrm>
              <a:off x="8516390" y="159604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0B5587-9D06-4A91-BF45-2E972318F487}"/>
                </a:ext>
              </a:extLst>
            </p:cNvPr>
            <p:cNvSpPr txBox="1"/>
            <p:nvPr/>
          </p:nvSpPr>
          <p:spPr>
            <a:xfrm>
              <a:off x="10410306" y="3523212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03C1583-54C9-4D3A-A9A3-EF4CE1B7D1A7}"/>
                    </a:ext>
                  </a:extLst>
                </p:cNvPr>
                <p:cNvSpPr txBox="1"/>
                <p:nvPr/>
              </p:nvSpPr>
              <p:spPr>
                <a:xfrm>
                  <a:off x="9577648" y="3484419"/>
                  <a:ext cx="452303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03C1583-54C9-4D3A-A9A3-EF4CE1B7D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648" y="3484419"/>
                  <a:ext cx="452303" cy="391582"/>
                </a:xfrm>
                <a:prstGeom prst="rect">
                  <a:avLst/>
                </a:prstGeom>
                <a:blipFill>
                  <a:blip r:embed="rId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26F00CE1-DCC8-482C-B00B-6A59382F7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5343" y="481099"/>
            <a:ext cx="1979815" cy="261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62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C17D-7A77-42A8-BB99-FE75F4FAE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an LED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C0F36C-7A49-4C3D-9DFD-EE226D5036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Need to limit the current</a:t>
                </a:r>
              </a:p>
              <a:p>
                <a:pPr lvl="1"/>
                <a:r>
                  <a:rPr lang="en-US" dirty="0"/>
                  <a:t>Typically use a resistor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=1.5V</a:t>
                </a:r>
              </a:p>
              <a:p>
                <a:pPr lvl="1"/>
                <a:r>
                  <a:rPr lang="en-US" dirty="0"/>
                  <a:t>R=220</a:t>
                </a:r>
                <a:r>
                  <a:rPr lang="en-US" dirty="0">
                    <a:sym typeface="Symbol" panose="05050102010706020507" pitchFamily="18" charset="2"/>
                  </a:rPr>
                  <a:t></a:t>
                </a:r>
                <a:endParaRPr lang="en-US" dirty="0"/>
              </a:p>
              <a:p>
                <a:pPr lvl="1"/>
                <a:r>
                  <a:rPr lang="en-US" dirty="0"/>
                  <a:t>I = (5V-1.5V)/220</a:t>
                </a:r>
                <a:r>
                  <a:rPr lang="en-US" dirty="0">
                    <a:sym typeface="Symbol" panose="05050102010706020507" pitchFamily="18" charset="2"/>
                  </a:rPr>
                  <a:t></a:t>
                </a:r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</a:t>
                </a:r>
                <a:r>
                  <a:rPr lang="en-US" dirty="0"/>
                  <a:t> 15.9mA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C0F36C-7A49-4C3D-9DFD-EE226D5036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>
            <a:extLst>
              <a:ext uri="{FF2B5EF4-FFF2-40B4-BE49-F238E27FC236}">
                <a16:creationId xmlns:a16="http://schemas.microsoft.com/office/drawing/2014/main" id="{B0BBD165-FA75-44DE-B6AF-9F1A3DC2F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6723" y="1345059"/>
            <a:ext cx="5307375" cy="524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0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01EEE8C-A735-4DBF-9D44-51799EFD4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45" y="1741579"/>
            <a:ext cx="7507737" cy="4369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11171-3FD5-4137-85A3-7F9832C2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I/O Pins Ideal Model</a:t>
            </a:r>
          </a:p>
        </p:txBody>
      </p:sp>
    </p:spTree>
    <p:extLst>
      <p:ext uri="{BB962C8B-B14F-4D97-AF65-F5344CB8AC3E}">
        <p14:creationId xmlns:p14="http://schemas.microsoft.com/office/powerpoint/2010/main" val="3628577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2663-0DF1-4841-8F96-F3F1CB563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an LED from the Arduino Uno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BC1DE44-93CB-487E-916C-38533A428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3207" y="1815018"/>
            <a:ext cx="5122847" cy="3934940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2D698C-1B7A-4D8A-BC46-B2DB07381D4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I/O pins can connect to power or ground (or neither – input)</a:t>
            </a:r>
          </a:p>
          <a:p>
            <a:pPr lvl="1"/>
            <a:r>
              <a:rPr lang="en-US" dirty="0"/>
              <a:t>Two ways of controlling an LED</a:t>
            </a:r>
          </a:p>
          <a:p>
            <a:pPr lvl="2"/>
            <a:r>
              <a:rPr lang="en-US" dirty="0"/>
              <a:t>Right is inverted (LOW is on)</a:t>
            </a:r>
          </a:p>
          <a:p>
            <a:pPr lvl="1"/>
            <a:r>
              <a:rPr lang="en-US" dirty="0"/>
              <a:t>Pin 13 is setup switching power to a resistor and LED on board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0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C14EE-8534-47DF-AABC-12D48C8A3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#1: Blink an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428D4-B7A7-4D54-B13C-37394DEC1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_01_Blink_Pin13_LED.ino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7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453B01D-4C17-4E91-B6E7-0513689C1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5656" y="2850489"/>
            <a:ext cx="4629928" cy="2967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6E86D-0F53-4B3A-BB31-A63C0DE7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Blink (Using on-board LED)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07D66-804B-4073-87C4-9059DEE8A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4500" b="1" dirty="0"/>
              <a:t>_01_Blink_Pin13_LED.ino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Blink Pin 13 LED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LED 13    // On-board LED is on Pin 13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initialize digital pin LED_BUILTIN as an output.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(LED, OUTPUT);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(LED, HIGH);   // turn the LED on (HIGH is the voltage level)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delay(250);                // wait for 1/4 second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(LED, LOW);    // turn the LED off by making the voltage LOW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delay(250);                // wait for 1/4 second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85F29-B3CA-4786-BD00-5CA8DB687551}"/>
              </a:ext>
            </a:extLst>
          </p:cNvPr>
          <p:cNvSpPr txBox="1"/>
          <p:nvPr/>
        </p:nvSpPr>
        <p:spPr>
          <a:xfrm>
            <a:off x="7094642" y="2320463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Arduino UNO has on-board LED on Pin 13</a:t>
            </a:r>
          </a:p>
        </p:txBody>
      </p:sp>
    </p:spTree>
    <p:extLst>
      <p:ext uri="{BB962C8B-B14F-4D97-AF65-F5344CB8AC3E}">
        <p14:creationId xmlns:p14="http://schemas.microsoft.com/office/powerpoint/2010/main" val="701527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28868</TotalTime>
  <Words>1555</Words>
  <Application>Microsoft Office PowerPoint</Application>
  <PresentationFormat>Widescreen</PresentationFormat>
  <Paragraphs>247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 New</vt:lpstr>
      <vt:lpstr>Office Theme</vt:lpstr>
      <vt:lpstr>LEDs as Sensors</vt:lpstr>
      <vt:lpstr>Prerequisites</vt:lpstr>
      <vt:lpstr>What’s an LED?</vt:lpstr>
      <vt:lpstr>Ideal Diode Model</vt:lpstr>
      <vt:lpstr>Powering an LED</vt:lpstr>
      <vt:lpstr>Digital I/O Pins Ideal Model</vt:lpstr>
      <vt:lpstr>Driving an LED from the Arduino Uno</vt:lpstr>
      <vt:lpstr>Task #1: Blink an LED</vt:lpstr>
      <vt:lpstr>Arduino Blink (Using on-board LED)</vt:lpstr>
      <vt:lpstr>Add an External LED</vt:lpstr>
      <vt:lpstr>Stuff They Didn’t Tell You About LEDs</vt:lpstr>
      <vt:lpstr>About Capacitors</vt:lpstr>
      <vt:lpstr>Stuff They Didn’t Tell You About Input Pins</vt:lpstr>
      <vt:lpstr>In This Section: Sense and Emit Light</vt:lpstr>
      <vt:lpstr>Using the UNO to Measure Light with an LED</vt:lpstr>
      <vt:lpstr>Reverse Bias</vt:lpstr>
      <vt:lpstr>Photocurrent Discharge</vt:lpstr>
      <vt:lpstr>Task #2: Graph Light Level Using Serial Plotter</vt:lpstr>
      <vt:lpstr>Task #3: Sense Light and Emit Light Loop</vt:lpstr>
      <vt:lpstr>I/O Sequence</vt:lpstr>
      <vt:lpstr>Task #4: AutoLight</vt:lpstr>
      <vt:lpstr>In This Section: Sense Temperature and Wind</vt:lpstr>
      <vt:lpstr>Pre-wired 0402 LED for Fast Thermal Response</vt:lpstr>
      <vt:lpstr>Measuring V_f</vt:lpstr>
      <vt:lpstr>Close-Up of the Wiring</vt:lpstr>
      <vt:lpstr>Sensing Temperature with an LED</vt:lpstr>
      <vt:lpstr>Forward Voltage Drop vs Temperature</vt:lpstr>
      <vt:lpstr>Task #5: Graph Hot LED</vt:lpstr>
      <vt:lpstr>Task #6: Graph Hot LED with Averaging</vt:lpstr>
      <vt:lpstr>Task #7: A Hot LED Anemometer</vt:lpstr>
      <vt:lpstr>Detecting the Temperature Drop</vt:lpstr>
      <vt:lpstr>LEDs as Interfaces</vt:lpstr>
      <vt:lpstr>Refs and 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Stupid LED Tricks: Special 15th Anniversary Edition</dc:title>
  <dc:creator>Paul Dietz</dc:creator>
  <cp:lastModifiedBy>Paul D</cp:lastModifiedBy>
  <cp:revision>32</cp:revision>
  <dcterms:created xsi:type="dcterms:W3CDTF">2018-06-30T06:54:42Z</dcterms:created>
  <dcterms:modified xsi:type="dcterms:W3CDTF">2019-07-23T17:32:06Z</dcterms:modified>
</cp:coreProperties>
</file>